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4" r:id="rId7"/>
    <p:sldId id="265" r:id="rId8"/>
    <p:sldId id="260" r:id="rId9"/>
    <p:sldId id="261" r:id="rId10"/>
    <p:sldId id="270" r:id="rId11"/>
    <p:sldId id="262" r:id="rId12"/>
    <p:sldId id="271" r:id="rId13"/>
    <p:sldId id="306" r:id="rId14"/>
    <p:sldId id="307" r:id="rId15"/>
    <p:sldId id="269" r:id="rId16"/>
    <p:sldId id="268" r:id="rId17"/>
    <p:sldId id="272" r:id="rId18"/>
    <p:sldId id="309" r:id="rId19"/>
    <p:sldId id="310" r:id="rId20"/>
    <p:sldId id="267" r:id="rId21"/>
    <p:sldId id="273" r:id="rId22"/>
    <p:sldId id="275" r:id="rId23"/>
    <p:sldId id="277" r:id="rId24"/>
    <p:sldId id="279" r:id="rId25"/>
    <p:sldId id="280" r:id="rId26"/>
    <p:sldId id="281" r:id="rId27"/>
    <p:sldId id="282" r:id="rId28"/>
    <p:sldId id="266" r:id="rId29"/>
    <p:sldId id="315" r:id="rId30"/>
    <p:sldId id="283" r:id="rId31"/>
    <p:sldId id="284" r:id="rId32"/>
    <p:sldId id="285" r:id="rId33"/>
    <p:sldId id="286" r:id="rId34"/>
    <p:sldId id="311" r:id="rId35"/>
    <p:sldId id="287" r:id="rId36"/>
    <p:sldId id="288" r:id="rId37"/>
    <p:sldId id="289" r:id="rId38"/>
    <p:sldId id="290" r:id="rId39"/>
    <p:sldId id="291" r:id="rId40"/>
    <p:sldId id="292" r:id="rId41"/>
    <p:sldId id="274" r:id="rId42"/>
    <p:sldId id="293" r:id="rId43"/>
    <p:sldId id="294" r:id="rId44"/>
    <p:sldId id="276" r:id="rId45"/>
    <p:sldId id="295" r:id="rId46"/>
    <p:sldId id="296" r:id="rId47"/>
    <p:sldId id="300" r:id="rId48"/>
    <p:sldId id="297" r:id="rId49"/>
    <p:sldId id="298" r:id="rId50"/>
    <p:sldId id="316" r:id="rId51"/>
    <p:sldId id="301" r:id="rId52"/>
    <p:sldId id="302" r:id="rId53"/>
    <p:sldId id="303" r:id="rId54"/>
    <p:sldId id="304" r:id="rId55"/>
    <p:sldId id="312" r:id="rId56"/>
    <p:sldId id="314" r:id="rId57"/>
    <p:sldId id="299"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26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2"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DB9F9-5D86-41E4-9D36-751D468855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BA07D877-64BC-4410-B663-37A551DDDB70}">
      <dgm:prSet phldrT="[文本]"/>
      <dgm:spPr>
        <a:xfrm>
          <a:off x="6722583" y="665922"/>
          <a:ext cx="1929080" cy="1224966"/>
        </a:xfr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ln>
        <a:effectLst/>
      </dgm:spPr>
      <dgm:t>
        <a:bodyPr/>
        <a:lstStyle/>
        <a:p>
          <a:pPr>
            <a:buNone/>
          </a:pPr>
          <a:r>
            <a:rPr lang="zh-CN" altLang="en-US" dirty="0">
              <a:solidFill>
                <a:srgbClr val="000000">
                  <a:hueOff val="0"/>
                  <a:satOff val="0"/>
                  <a:lumOff val="0"/>
                  <a:alphaOff val="0"/>
                </a:srgbClr>
              </a:solidFill>
              <a:latin typeface="Corbel" panose="020B0503020204020204"/>
              <a:ea typeface="宋体" panose="02010600030101010101" pitchFamily="2" charset="-122"/>
              <a:cs typeface="+mn-cs"/>
            </a:rPr>
            <a:t>参考语法</a:t>
          </a:r>
        </a:p>
      </dgm:t>
    </dgm:pt>
    <dgm:pt modelId="{10B58D72-A582-4F9B-992A-644BC083B31D}" type="parTrans" cxnId="{39333E78-E1F8-4765-B478-D7607D186AC9}">
      <dgm:prSet/>
      <dgm:spPr/>
      <dgm:t>
        <a:bodyPr/>
        <a:lstStyle/>
        <a:p>
          <a:endParaRPr lang="zh-CN" altLang="en-US"/>
        </a:p>
      </dgm:t>
    </dgm:pt>
    <dgm:pt modelId="{CF842B02-66EA-4720-A432-5882425B861E}" type="sibTrans" cxnId="{39333E78-E1F8-4765-B478-D7607D186AC9}">
      <dgm:prSet/>
      <dgm:spPr/>
      <dgm:t>
        <a:bodyPr/>
        <a:lstStyle/>
        <a:p>
          <a:endParaRPr lang="zh-CN" altLang="en-US"/>
        </a:p>
      </dgm:t>
    </dgm:pt>
    <dgm:pt modelId="{BD7BC92D-8BA6-4140-A1FD-A409D2BC5DA3}">
      <dgm:prSet phldrT="[文本]"/>
      <dgm:spPr>
        <a:xfrm>
          <a:off x="3754948" y="2431496"/>
          <a:ext cx="1929080" cy="1224966"/>
        </a:xfr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ln>
        <a:effectLst/>
      </dgm:spPr>
      <dgm:t>
        <a:bodyPr/>
        <a:lstStyle/>
        <a:p>
          <a:pPr>
            <a:buNone/>
          </a:pPr>
          <a:r>
            <a:rPr lang="zh-CN" altLang="en-US" dirty="0">
              <a:solidFill>
                <a:srgbClr val="000000">
                  <a:hueOff val="0"/>
                  <a:satOff val="0"/>
                  <a:lumOff val="0"/>
                  <a:alphaOff val="0"/>
                </a:srgbClr>
              </a:solidFill>
              <a:latin typeface="Corbel" panose="020B0503020204020204"/>
              <a:ea typeface="宋体" panose="02010600030101010101" pitchFamily="2" charset="-122"/>
              <a:cs typeface="+mn-cs"/>
            </a:rPr>
            <a:t>句法</a:t>
          </a:r>
        </a:p>
      </dgm:t>
    </dgm:pt>
    <dgm:pt modelId="{E7125537-CD32-42C0-9725-014BD2F5FB66}" type="parTrans" cxnId="{81A8A2B7-CE82-41EE-925C-5C478DE34024}">
      <dgm:prSet/>
      <dgm:spPr>
        <a:xfrm>
          <a:off x="4505146" y="1687262"/>
          <a:ext cx="2967635" cy="540608"/>
        </a:xfrm>
        <a:noFill/>
        <a:ln w="19050" cap="flat" cmpd="sng" algn="ctr">
          <a:solidFill>
            <a:srgbClr val="A6B727">
              <a:shade val="60000"/>
              <a:hueOff val="0"/>
              <a:satOff val="0"/>
              <a:lumOff val="0"/>
              <a:alphaOff val="0"/>
            </a:srgbClr>
          </a:solidFill>
          <a:prstDash val="solid"/>
        </a:ln>
        <a:effectLst/>
      </dgm:spPr>
      <dgm:t>
        <a:bodyPr/>
        <a:lstStyle/>
        <a:p>
          <a:endParaRPr lang="zh-CN" altLang="en-US"/>
        </a:p>
      </dgm:t>
    </dgm:pt>
    <dgm:pt modelId="{BBE97E1F-40D9-4F12-9AFC-E7E14AE280F1}" type="sibTrans" cxnId="{81A8A2B7-CE82-41EE-925C-5C478DE34024}">
      <dgm:prSet/>
      <dgm:spPr/>
      <dgm:t>
        <a:bodyPr/>
        <a:lstStyle/>
        <a:p>
          <a:endParaRPr lang="zh-CN" altLang="en-US"/>
        </a:p>
      </dgm:t>
    </dgm:pt>
    <dgm:pt modelId="{0062DB21-0C1A-4AEE-8C71-DB4135D253ED}">
      <dgm:prSet phldrT="[文本]"/>
      <dgm:spPr>
        <a:xfrm>
          <a:off x="4933830" y="4217503"/>
          <a:ext cx="1929080" cy="1224966"/>
        </a:xfr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ln>
        <a:effectLst/>
      </dgm:spPr>
      <dgm:t>
        <a:bodyPr/>
        <a:lstStyle/>
        <a:p>
          <a:pPr>
            <a:buNone/>
          </a:pPr>
          <a:r>
            <a:rPr lang="zh-CN" altLang="en-US" dirty="0">
              <a:solidFill>
                <a:srgbClr val="000000">
                  <a:hueOff val="0"/>
                  <a:satOff val="0"/>
                  <a:lumOff val="0"/>
                  <a:alphaOff val="0"/>
                </a:srgbClr>
              </a:solidFill>
              <a:latin typeface="Corbel" panose="020B0503020204020204"/>
              <a:ea typeface="宋体" panose="02010600030101010101" pitchFamily="2" charset="-122"/>
              <a:cs typeface="+mn-cs"/>
            </a:rPr>
            <a:t>简单句</a:t>
          </a:r>
          <a:r>
            <a:rPr lang="en-US" altLang="zh-CN" dirty="0">
              <a:solidFill>
                <a:srgbClr val="000000">
                  <a:hueOff val="0"/>
                  <a:satOff val="0"/>
                  <a:lumOff val="0"/>
                  <a:alphaOff val="0"/>
                </a:srgbClr>
              </a:solidFill>
              <a:latin typeface="Corbel" panose="020B0503020204020204"/>
              <a:ea typeface="宋体" panose="02010600030101010101" pitchFamily="2" charset="-122"/>
              <a:cs typeface="+mn-cs"/>
            </a:rPr>
            <a:t>……</a:t>
          </a:r>
          <a:endParaRPr lang="zh-CN" altLang="en-US" dirty="0">
            <a:solidFill>
              <a:srgbClr val="000000">
                <a:hueOff val="0"/>
                <a:satOff val="0"/>
                <a:lumOff val="0"/>
                <a:alphaOff val="0"/>
              </a:srgbClr>
            </a:solidFill>
            <a:latin typeface="Corbel" panose="020B0503020204020204"/>
            <a:ea typeface="宋体" panose="02010600030101010101" pitchFamily="2" charset="-122"/>
            <a:cs typeface="+mn-cs"/>
          </a:endParaRPr>
        </a:p>
      </dgm:t>
    </dgm:pt>
    <dgm:pt modelId="{E057EE56-CDC9-4E12-B625-2438F264FA0C}" type="parTrans" cxnId="{D8EE7B2F-999A-46A6-9042-D75BFB7344C9}">
      <dgm:prSet/>
      <dgm:spPr>
        <a:xfrm>
          <a:off x="4505146" y="3452837"/>
          <a:ext cx="1178882" cy="561040"/>
        </a:xfrm>
        <a:noFill/>
        <a:ln w="19050" cap="flat" cmpd="sng" algn="ctr">
          <a:solidFill>
            <a:srgbClr val="A6B727">
              <a:shade val="80000"/>
              <a:hueOff val="0"/>
              <a:satOff val="0"/>
              <a:lumOff val="0"/>
              <a:alphaOff val="0"/>
            </a:srgbClr>
          </a:solidFill>
          <a:prstDash val="solid"/>
        </a:ln>
        <a:effectLst/>
      </dgm:spPr>
      <dgm:t>
        <a:bodyPr/>
        <a:lstStyle/>
        <a:p>
          <a:endParaRPr lang="zh-CN" altLang="en-US"/>
        </a:p>
      </dgm:t>
    </dgm:pt>
    <dgm:pt modelId="{E47F6AA2-5B03-4B04-A5BF-F2622B68375A}" type="sibTrans" cxnId="{D8EE7B2F-999A-46A6-9042-D75BFB7344C9}">
      <dgm:prSet/>
      <dgm:spPr/>
      <dgm:t>
        <a:bodyPr/>
        <a:lstStyle/>
        <a:p>
          <a:endParaRPr lang="zh-CN" altLang="en-US"/>
        </a:p>
      </dgm:t>
    </dgm:pt>
    <dgm:pt modelId="{0B42733F-BC21-4A07-AA0D-943B76E72A5E}">
      <dgm:prSet phldrT="[文本]"/>
      <dgm:spPr>
        <a:xfrm>
          <a:off x="9649360" y="2431496"/>
          <a:ext cx="1929080" cy="1224966"/>
        </a:xfr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ln>
        <a:effectLst/>
      </dgm:spPr>
      <dgm:t>
        <a:bodyPr/>
        <a:lstStyle/>
        <a:p>
          <a:pPr>
            <a:buNone/>
          </a:pPr>
          <a:r>
            <a:rPr lang="zh-CN" altLang="en-US" dirty="0">
              <a:solidFill>
                <a:srgbClr val="000000">
                  <a:hueOff val="0"/>
                  <a:satOff val="0"/>
                  <a:lumOff val="0"/>
                  <a:alphaOff val="0"/>
                </a:srgbClr>
              </a:solidFill>
              <a:latin typeface="Corbel" panose="020B0503020204020204"/>
              <a:ea typeface="宋体" panose="02010600030101010101" pitchFamily="2" charset="-122"/>
              <a:cs typeface="+mn-cs"/>
            </a:rPr>
            <a:t>词法</a:t>
          </a:r>
        </a:p>
      </dgm:t>
    </dgm:pt>
    <dgm:pt modelId="{43036E60-FEC3-4025-8CEE-E058A76927F0}" type="parTrans" cxnId="{E8780FBF-7BFC-4507-B62F-70BAE5710265}">
      <dgm:prSet/>
      <dgm:spPr>
        <a:xfrm>
          <a:off x="7472781" y="1687262"/>
          <a:ext cx="2926777" cy="540608"/>
        </a:xfrm>
        <a:noFill/>
        <a:ln w="19050" cap="flat" cmpd="sng" algn="ctr">
          <a:solidFill>
            <a:srgbClr val="A6B727">
              <a:shade val="60000"/>
              <a:hueOff val="0"/>
              <a:satOff val="0"/>
              <a:lumOff val="0"/>
              <a:alphaOff val="0"/>
            </a:srgbClr>
          </a:solidFill>
          <a:prstDash val="solid"/>
        </a:ln>
        <a:effectLst/>
      </dgm:spPr>
      <dgm:t>
        <a:bodyPr/>
        <a:lstStyle/>
        <a:p>
          <a:endParaRPr lang="zh-CN" altLang="en-US"/>
        </a:p>
      </dgm:t>
    </dgm:pt>
    <dgm:pt modelId="{6DB20736-4B88-4E7C-BF37-997778B9F03B}" type="sibTrans" cxnId="{E8780FBF-7BFC-4507-B62F-70BAE5710265}">
      <dgm:prSet/>
      <dgm:spPr/>
      <dgm:t>
        <a:bodyPr/>
        <a:lstStyle/>
        <a:p>
          <a:endParaRPr lang="zh-CN" altLang="en-US"/>
        </a:p>
      </dgm:t>
    </dgm:pt>
    <dgm:pt modelId="{17181268-522B-425F-A9C5-F13BDE3A045C}">
      <dgm:prSet/>
      <dgm:spPr>
        <a:xfrm>
          <a:off x="2576066" y="4217503"/>
          <a:ext cx="1929080" cy="1224966"/>
        </a:xfr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ln>
        <a:effectLst/>
      </dgm:spPr>
      <dgm:t>
        <a:bodyPr/>
        <a:lstStyle/>
        <a:p>
          <a:pPr>
            <a:buNone/>
          </a:pPr>
          <a:r>
            <a:rPr lang="zh-CN" altLang="en-US" dirty="0">
              <a:solidFill>
                <a:srgbClr val="000000">
                  <a:hueOff val="0"/>
                  <a:satOff val="0"/>
                  <a:lumOff val="0"/>
                  <a:alphaOff val="0"/>
                </a:srgbClr>
              </a:solidFill>
              <a:latin typeface="Corbel" panose="020B0503020204020204"/>
              <a:ea typeface="宋体" panose="02010600030101010101" pitchFamily="2" charset="-122"/>
              <a:cs typeface="+mn-cs"/>
            </a:rPr>
            <a:t>谓词及谓词短语</a:t>
          </a:r>
        </a:p>
      </dgm:t>
    </dgm:pt>
    <dgm:pt modelId="{B3119458-C120-4F1A-9E0D-8B8B9CF8F1E7}" type="parTrans" cxnId="{DADC81AA-568E-4925-A6E1-AD440B7B2F89}">
      <dgm:prSet/>
      <dgm:spPr>
        <a:xfrm>
          <a:off x="3326263" y="3452837"/>
          <a:ext cx="1178882" cy="561040"/>
        </a:xfrm>
        <a:noFill/>
        <a:ln w="19050" cap="flat" cmpd="sng" algn="ctr">
          <a:solidFill>
            <a:srgbClr val="A6B727">
              <a:shade val="80000"/>
              <a:hueOff val="0"/>
              <a:satOff val="0"/>
              <a:lumOff val="0"/>
              <a:alphaOff val="0"/>
            </a:srgbClr>
          </a:solidFill>
          <a:prstDash val="solid"/>
        </a:ln>
        <a:effectLst/>
      </dgm:spPr>
      <dgm:t>
        <a:bodyPr/>
        <a:lstStyle/>
        <a:p>
          <a:endParaRPr lang="zh-CN" altLang="en-US"/>
        </a:p>
      </dgm:t>
    </dgm:pt>
    <dgm:pt modelId="{2C8AB46B-312E-4DA9-8093-C48D444173A2}" type="sibTrans" cxnId="{DADC81AA-568E-4925-A6E1-AD440B7B2F89}">
      <dgm:prSet/>
      <dgm:spPr/>
      <dgm:t>
        <a:bodyPr/>
        <a:lstStyle/>
        <a:p>
          <a:endParaRPr lang="zh-CN" altLang="en-US"/>
        </a:p>
      </dgm:t>
    </dgm:pt>
    <dgm:pt modelId="{2D6E76CC-CBA3-4777-BF1A-9C746766F4B7}">
      <dgm:prSet/>
      <dgm:spPr>
        <a:xfrm>
          <a:off x="218301" y="4217503"/>
          <a:ext cx="1929080" cy="1224966"/>
        </a:xfr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ln>
        <a:effectLst/>
      </dgm:spPr>
      <dgm:t>
        <a:bodyPr/>
        <a:lstStyle/>
        <a:p>
          <a:pPr>
            <a:buNone/>
          </a:pPr>
          <a:r>
            <a:rPr lang="zh-CN" altLang="en-US" dirty="0">
              <a:solidFill>
                <a:srgbClr val="000000">
                  <a:hueOff val="0"/>
                  <a:satOff val="0"/>
                  <a:lumOff val="0"/>
                  <a:alphaOff val="0"/>
                </a:srgbClr>
              </a:solidFill>
              <a:latin typeface="Corbel" panose="020B0503020204020204"/>
              <a:ea typeface="宋体" panose="02010600030101010101" pitchFamily="2" charset="-122"/>
              <a:cs typeface="+mn-cs"/>
            </a:rPr>
            <a:t>名词及名词短语</a:t>
          </a:r>
        </a:p>
      </dgm:t>
    </dgm:pt>
    <dgm:pt modelId="{702A04F0-5EBF-4250-8FAB-C26C96BEF9D9}" type="parTrans" cxnId="{8707AE41-2DE8-4C3C-A1EB-02E68EEDE242}">
      <dgm:prSet/>
      <dgm:spPr>
        <a:xfrm>
          <a:off x="968499" y="3452837"/>
          <a:ext cx="3536647" cy="561040"/>
        </a:xfrm>
        <a:noFill/>
        <a:ln w="19050" cap="flat" cmpd="sng" algn="ctr">
          <a:solidFill>
            <a:srgbClr val="A6B727">
              <a:shade val="80000"/>
              <a:hueOff val="0"/>
              <a:satOff val="0"/>
              <a:lumOff val="0"/>
              <a:alphaOff val="0"/>
            </a:srgbClr>
          </a:solidFill>
          <a:prstDash val="solid"/>
        </a:ln>
        <a:effectLst/>
      </dgm:spPr>
      <dgm:t>
        <a:bodyPr/>
        <a:lstStyle/>
        <a:p>
          <a:endParaRPr lang="zh-CN" altLang="en-US"/>
        </a:p>
      </dgm:t>
    </dgm:pt>
    <dgm:pt modelId="{D5211600-6434-4B5D-AC99-B3E701BB9209}" type="sibTrans" cxnId="{8707AE41-2DE8-4C3C-A1EB-02E68EEDE242}">
      <dgm:prSet/>
      <dgm:spPr/>
      <dgm:t>
        <a:bodyPr/>
        <a:lstStyle/>
        <a:p>
          <a:endParaRPr lang="zh-CN" altLang="en-US"/>
        </a:p>
      </dgm:t>
    </dgm:pt>
    <dgm:pt modelId="{A5E4B5BC-3EF3-40CF-B25E-68B08FD29279}">
      <dgm:prSet custT="1"/>
      <dgm:spPr>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zh-CN" altLang="en-US" sz="2200" kern="1200" dirty="0">
              <a:solidFill>
                <a:srgbClr val="000000">
                  <a:hueOff val="0"/>
                  <a:satOff val="0"/>
                  <a:lumOff val="0"/>
                  <a:alphaOff val="0"/>
                </a:srgbClr>
              </a:solidFill>
              <a:latin typeface="Corbel" panose="020B0503020204020204"/>
              <a:ea typeface="宋体" panose="02010600030101010101" pitchFamily="2" charset="-122"/>
              <a:cs typeface="+mn-cs"/>
            </a:rPr>
            <a:t>音系</a:t>
          </a:r>
        </a:p>
      </dgm:t>
    </dgm:pt>
    <dgm:pt modelId="{5C37EA1A-AB88-4803-A9DB-9FE59904AACF}" type="parTrans" cxnId="{F4B48D53-8556-42D7-957A-A5FD692BB460}">
      <dgm:prSet/>
      <dgm:spPr/>
      <dgm:t>
        <a:bodyPr/>
        <a:lstStyle/>
        <a:p>
          <a:endParaRPr lang="zh-CN" altLang="en-US"/>
        </a:p>
      </dgm:t>
    </dgm:pt>
    <dgm:pt modelId="{7E223F1A-F738-4240-B90D-F7F1AD41554A}" type="sibTrans" cxnId="{F4B48D53-8556-42D7-957A-A5FD692BB460}">
      <dgm:prSet/>
      <dgm:spPr/>
      <dgm:t>
        <a:bodyPr/>
        <a:lstStyle/>
        <a:p>
          <a:endParaRPr lang="zh-CN" altLang="en-US"/>
        </a:p>
      </dgm:t>
    </dgm:pt>
    <dgm:pt modelId="{CA3314BD-2DAA-4A14-A3AD-EAE65CAC0E64}">
      <dgm:prSet/>
      <dgm:spPr>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miter lim="800000"/>
        </a:ln>
        <a:effectLst/>
      </dgm:spPr>
      <dgm:t>
        <a:bodyPr spcFirstLastPara="0" vert="horz" wrap="square" lIns="60960" tIns="60960" rIns="60960" bIns="60960" numCol="1" spcCol="1270" anchor="ctr" anchorCtr="0"/>
        <a:lstStyle/>
        <a:p>
          <a:r>
            <a:rPr lang="zh-CN" altLang="en-US" dirty="0"/>
            <a:t>词类及构词法</a:t>
          </a:r>
        </a:p>
      </dgm:t>
    </dgm:pt>
    <dgm:pt modelId="{E2377EEA-8A11-47E8-AC06-DDC74C5D5496}" type="parTrans" cxnId="{4DB9112B-ACE7-444A-93F2-5DBB3F31D52F}">
      <dgm:prSet/>
      <dgm:spPr/>
      <dgm:t>
        <a:bodyPr/>
        <a:lstStyle/>
        <a:p>
          <a:endParaRPr lang="zh-CN" altLang="en-US"/>
        </a:p>
      </dgm:t>
    </dgm:pt>
    <dgm:pt modelId="{E3DD2E11-6A96-4055-BE54-EA6DEFA37009}" type="sibTrans" cxnId="{4DB9112B-ACE7-444A-93F2-5DBB3F31D52F}">
      <dgm:prSet/>
      <dgm:spPr/>
      <dgm:t>
        <a:bodyPr/>
        <a:lstStyle/>
        <a:p>
          <a:endParaRPr lang="zh-CN" altLang="en-US"/>
        </a:p>
      </dgm:t>
    </dgm:pt>
    <dgm:pt modelId="{CDE13021-9236-402D-8F0F-D69BDADCB43E}">
      <dgm:prSet phldrT="[文本]"/>
      <dgm:spPr>
        <a:xfrm>
          <a:off x="3754948" y="2431496"/>
          <a:ext cx="1929080" cy="1224966"/>
        </a:xfr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ln>
        <a:effectLst/>
      </dgm:spPr>
      <dgm:t>
        <a:bodyPr/>
        <a:lstStyle/>
        <a:p>
          <a:pPr>
            <a:buNone/>
          </a:pPr>
          <a:r>
            <a:rPr lang="zh-CN" altLang="en-US" dirty="0">
              <a:solidFill>
                <a:srgbClr val="000000">
                  <a:hueOff val="0"/>
                  <a:satOff val="0"/>
                  <a:lumOff val="0"/>
                  <a:alphaOff val="0"/>
                </a:srgbClr>
              </a:solidFill>
              <a:latin typeface="Corbel" panose="020B0503020204020204"/>
              <a:ea typeface="宋体" panose="02010600030101010101" pitchFamily="2" charset="-122"/>
              <a:cs typeface="+mn-cs"/>
            </a:rPr>
            <a:t>语义语用</a:t>
          </a:r>
        </a:p>
      </dgm:t>
    </dgm:pt>
    <dgm:pt modelId="{7099E047-78E3-4287-9ABF-D098A2D0F28E}" type="parTrans" cxnId="{637DF095-2F0A-416E-9302-DE21F6D20BC4}">
      <dgm:prSet/>
      <dgm:spPr>
        <a:custGeom>
          <a:avLst/>
          <a:gdLst/>
          <a:ahLst/>
          <a:cxnLst/>
          <a:rect l="0" t="0" r="0" b="0"/>
          <a:pathLst>
            <a:path>
              <a:moveTo>
                <a:pt x="2967635" y="0"/>
              </a:moveTo>
              <a:lnTo>
                <a:pt x="2967635" y="361900"/>
              </a:lnTo>
              <a:lnTo>
                <a:pt x="0" y="361900"/>
              </a:lnTo>
              <a:lnTo>
                <a:pt x="0" y="540608"/>
              </a:lnTo>
            </a:path>
          </a:pathLst>
        </a:custGeom>
      </dgm:spPr>
      <dgm:t>
        <a:bodyPr/>
        <a:lstStyle/>
        <a:p>
          <a:endParaRPr lang="zh-CN" altLang="en-US"/>
        </a:p>
      </dgm:t>
    </dgm:pt>
    <dgm:pt modelId="{61735C27-FC87-42E0-8106-12D92A836289}" type="sibTrans" cxnId="{637DF095-2F0A-416E-9302-DE21F6D20BC4}">
      <dgm:prSet/>
      <dgm:spPr/>
      <dgm:t>
        <a:bodyPr/>
        <a:lstStyle/>
        <a:p>
          <a:endParaRPr lang="zh-CN" altLang="en-US"/>
        </a:p>
      </dgm:t>
    </dgm:pt>
    <dgm:pt modelId="{DD2F9F1C-AC86-4F44-B099-781ECB871359}" type="pres">
      <dgm:prSet presAssocID="{720DB9F9-5D86-41E4-9D36-751D4688550A}" presName="hierChild1" presStyleCnt="0">
        <dgm:presLayoutVars>
          <dgm:chPref val="1"/>
          <dgm:dir/>
          <dgm:animOne val="branch"/>
          <dgm:animLvl val="lvl"/>
          <dgm:resizeHandles/>
        </dgm:presLayoutVars>
      </dgm:prSet>
      <dgm:spPr/>
    </dgm:pt>
    <dgm:pt modelId="{B197005B-5375-455A-BF90-38055CB98DC9}" type="pres">
      <dgm:prSet presAssocID="{BA07D877-64BC-4410-B663-37A551DDDB70}" presName="hierRoot1" presStyleCnt="0"/>
      <dgm:spPr/>
    </dgm:pt>
    <dgm:pt modelId="{94BF1E64-09F0-45D3-BA4A-FA2E5A19C487}" type="pres">
      <dgm:prSet presAssocID="{BA07D877-64BC-4410-B663-37A551DDDB70}" presName="composite" presStyleCnt="0"/>
      <dgm:spPr/>
    </dgm:pt>
    <dgm:pt modelId="{43F1B2D4-7E22-424E-B56F-73666C598307}" type="pres">
      <dgm:prSet presAssocID="{BA07D877-64BC-4410-B663-37A551DDDB70}" presName="background" presStyleLbl="node0" presStyleIdx="0" presStyleCnt="2"/>
      <dgm:spPr>
        <a:xfrm>
          <a:off x="6508241" y="462296"/>
          <a:ext cx="1929080" cy="1224966"/>
        </a:xfrm>
        <a:prstGeom prst="roundRect">
          <a:avLst>
            <a:gd name="adj" fmla="val 10000"/>
          </a:avLst>
        </a:prstGeom>
        <a:solidFill>
          <a:srgbClr val="A6B727">
            <a:hueOff val="0"/>
            <a:satOff val="0"/>
            <a:lumOff val="0"/>
            <a:alphaOff val="0"/>
          </a:srgbClr>
        </a:solidFill>
        <a:ln w="19050" cap="flat" cmpd="sng" algn="ctr">
          <a:solidFill>
            <a:srgbClr val="FFFFFF">
              <a:hueOff val="0"/>
              <a:satOff val="0"/>
              <a:lumOff val="0"/>
              <a:alphaOff val="0"/>
            </a:srgbClr>
          </a:solidFill>
          <a:prstDash val="solid"/>
        </a:ln>
        <a:effectLst/>
      </dgm:spPr>
    </dgm:pt>
    <dgm:pt modelId="{7FCCDEBC-DBDC-4406-B958-5F38F334596D}" type="pres">
      <dgm:prSet presAssocID="{BA07D877-64BC-4410-B663-37A551DDDB70}" presName="text" presStyleLbl="fgAcc0" presStyleIdx="0" presStyleCnt="2" custLinFactNeighborX="1059" custLinFactNeighborY="1668">
        <dgm:presLayoutVars>
          <dgm:chPref val="3"/>
        </dgm:presLayoutVars>
      </dgm:prSet>
      <dgm:spPr>
        <a:prstGeom prst="roundRect">
          <a:avLst>
            <a:gd name="adj" fmla="val 10000"/>
          </a:avLst>
        </a:prstGeom>
      </dgm:spPr>
    </dgm:pt>
    <dgm:pt modelId="{94D2EDD2-2D79-48D7-9A3F-D02E3DD28849}" type="pres">
      <dgm:prSet presAssocID="{BA07D877-64BC-4410-B663-37A551DDDB70}" presName="hierChild2" presStyleCnt="0"/>
      <dgm:spPr/>
    </dgm:pt>
    <dgm:pt modelId="{03EFE4D6-E1A1-412B-B4E2-8BBC73527F3F}" type="pres">
      <dgm:prSet presAssocID="{5C37EA1A-AB88-4803-A9DB-9FE59904AACF}" presName="Name10" presStyleLbl="parChTrans1D2" presStyleIdx="0" presStyleCnt="3"/>
      <dgm:spPr/>
    </dgm:pt>
    <dgm:pt modelId="{66DDC477-0579-4723-8F12-10C882976C5B}" type="pres">
      <dgm:prSet presAssocID="{A5E4B5BC-3EF3-40CF-B25E-68B08FD29279}" presName="hierRoot2" presStyleCnt="0"/>
      <dgm:spPr/>
    </dgm:pt>
    <dgm:pt modelId="{718D50D5-6F5F-4D7D-81F5-FF96B9C96E40}" type="pres">
      <dgm:prSet presAssocID="{A5E4B5BC-3EF3-40CF-B25E-68B08FD29279}" presName="composite2" presStyleCnt="0"/>
      <dgm:spPr/>
    </dgm:pt>
    <dgm:pt modelId="{84F53FB4-A2A7-4BDC-9321-89D88216D361}" type="pres">
      <dgm:prSet presAssocID="{A5E4B5BC-3EF3-40CF-B25E-68B08FD29279}" presName="background2" presStyleLbl="node2" presStyleIdx="0" presStyleCnt="3"/>
      <dgm:spPr>
        <a:xfrm>
          <a:off x="1182841" y="2227871"/>
          <a:ext cx="1929080" cy="1224966"/>
        </a:xfrm>
        <a:solidFill>
          <a:schemeClr val="accent3">
            <a:lumMod val="50000"/>
          </a:schemeClr>
        </a:solidFill>
      </dgm:spPr>
    </dgm:pt>
    <dgm:pt modelId="{95511EAA-5F7A-4EBA-AA73-94B694060E8E}" type="pres">
      <dgm:prSet presAssocID="{A5E4B5BC-3EF3-40CF-B25E-68B08FD29279}" presName="text2" presStyleLbl="fgAcc2" presStyleIdx="0" presStyleCnt="3">
        <dgm:presLayoutVars>
          <dgm:chPref val="3"/>
        </dgm:presLayoutVars>
      </dgm:prSet>
      <dgm:spPr>
        <a:xfrm>
          <a:off x="1397183" y="2431496"/>
          <a:ext cx="1929080" cy="1224966"/>
        </a:xfrm>
        <a:prstGeom prst="roundRect">
          <a:avLst>
            <a:gd name="adj" fmla="val 10000"/>
          </a:avLst>
        </a:prstGeom>
      </dgm:spPr>
    </dgm:pt>
    <dgm:pt modelId="{1EE47050-B40B-4CB3-B90C-A027B2F27CC8}" type="pres">
      <dgm:prSet presAssocID="{A5E4B5BC-3EF3-40CF-B25E-68B08FD29279}" presName="hierChild3" presStyleCnt="0"/>
      <dgm:spPr/>
    </dgm:pt>
    <dgm:pt modelId="{F5D4F0F2-1E93-4910-9317-F17377B8A6B0}" type="pres">
      <dgm:prSet presAssocID="{43036E60-FEC3-4025-8CEE-E058A76927F0}" presName="Name10" presStyleLbl="parChTrans1D2" presStyleIdx="1" presStyleCnt="3"/>
      <dgm:spPr>
        <a:custGeom>
          <a:avLst/>
          <a:gdLst/>
          <a:ahLst/>
          <a:cxnLst/>
          <a:rect l="0" t="0" r="0" b="0"/>
          <a:pathLst>
            <a:path>
              <a:moveTo>
                <a:pt x="0" y="0"/>
              </a:moveTo>
              <a:lnTo>
                <a:pt x="0" y="361900"/>
              </a:lnTo>
              <a:lnTo>
                <a:pt x="2926777" y="361900"/>
              </a:lnTo>
              <a:lnTo>
                <a:pt x="2926777" y="540608"/>
              </a:lnTo>
            </a:path>
          </a:pathLst>
        </a:custGeom>
      </dgm:spPr>
    </dgm:pt>
    <dgm:pt modelId="{951E039A-66D4-4260-A22B-1609681A6DFB}" type="pres">
      <dgm:prSet presAssocID="{0B42733F-BC21-4A07-AA0D-943B76E72A5E}" presName="hierRoot2" presStyleCnt="0"/>
      <dgm:spPr/>
    </dgm:pt>
    <dgm:pt modelId="{F79D0EC1-89C1-49D6-B4F6-A82D51E3567F}" type="pres">
      <dgm:prSet presAssocID="{0B42733F-BC21-4A07-AA0D-943B76E72A5E}" presName="composite2" presStyleCnt="0"/>
      <dgm:spPr/>
    </dgm:pt>
    <dgm:pt modelId="{7F43C62A-8764-40CA-9971-D24AF3C8F21C}" type="pres">
      <dgm:prSet presAssocID="{0B42733F-BC21-4A07-AA0D-943B76E72A5E}" presName="background2" presStyleLbl="node2" presStyleIdx="1" presStyleCnt="3"/>
      <dgm:spPr/>
    </dgm:pt>
    <dgm:pt modelId="{642E3B21-A7DA-4AEB-9EA2-CC2912D39237}" type="pres">
      <dgm:prSet presAssocID="{0B42733F-BC21-4A07-AA0D-943B76E72A5E}" presName="text2" presStyleLbl="fgAcc2" presStyleIdx="1" presStyleCnt="3">
        <dgm:presLayoutVars>
          <dgm:chPref val="3"/>
        </dgm:presLayoutVars>
      </dgm:prSet>
      <dgm:spPr/>
    </dgm:pt>
    <dgm:pt modelId="{F07FDA26-1E22-4B49-BE39-D868F77B835A}" type="pres">
      <dgm:prSet presAssocID="{0B42733F-BC21-4A07-AA0D-943B76E72A5E}" presName="hierChild3" presStyleCnt="0"/>
      <dgm:spPr/>
    </dgm:pt>
    <dgm:pt modelId="{61A85076-D030-4CC6-9D2C-31289CF07207}" type="pres">
      <dgm:prSet presAssocID="{E2377EEA-8A11-47E8-AC06-DDC74C5D5496}" presName="Name17" presStyleLbl="parChTrans1D3" presStyleIdx="0" presStyleCnt="4"/>
      <dgm:spPr/>
    </dgm:pt>
    <dgm:pt modelId="{13F209DA-B20A-4541-B8B5-EB2C53160186}" type="pres">
      <dgm:prSet presAssocID="{CA3314BD-2DAA-4A14-A3AD-EAE65CAC0E64}" presName="hierRoot3" presStyleCnt="0"/>
      <dgm:spPr/>
    </dgm:pt>
    <dgm:pt modelId="{FEC8DCC2-165E-4C47-9DBB-E1AF24BA8771}" type="pres">
      <dgm:prSet presAssocID="{CA3314BD-2DAA-4A14-A3AD-EAE65CAC0E64}" presName="composite3" presStyleCnt="0"/>
      <dgm:spPr/>
    </dgm:pt>
    <dgm:pt modelId="{C09364B1-FF39-46F4-8018-DF45D5750F69}" type="pres">
      <dgm:prSet presAssocID="{CA3314BD-2DAA-4A14-A3AD-EAE65CAC0E64}" presName="background3" presStyleLbl="node3" presStyleIdx="0" presStyleCnt="4"/>
      <dgm:spPr/>
    </dgm:pt>
    <dgm:pt modelId="{F123DFE9-46F3-4616-B7E4-19DB95BA1F67}" type="pres">
      <dgm:prSet presAssocID="{CA3314BD-2DAA-4A14-A3AD-EAE65CAC0E64}" presName="text3" presStyleLbl="fgAcc3" presStyleIdx="0" presStyleCnt="4">
        <dgm:presLayoutVars>
          <dgm:chPref val="3"/>
        </dgm:presLayoutVars>
      </dgm:prSet>
      <dgm:spPr>
        <a:xfrm>
          <a:off x="1882615" y="3777646"/>
          <a:ext cx="1411028" cy="896003"/>
        </a:xfrm>
        <a:prstGeom prst="roundRect">
          <a:avLst>
            <a:gd name="adj" fmla="val 10000"/>
          </a:avLst>
        </a:prstGeom>
      </dgm:spPr>
    </dgm:pt>
    <dgm:pt modelId="{5EEF8F67-D52E-4552-B492-209FBD5AEE5E}" type="pres">
      <dgm:prSet presAssocID="{CA3314BD-2DAA-4A14-A3AD-EAE65CAC0E64}" presName="hierChild4" presStyleCnt="0"/>
      <dgm:spPr/>
    </dgm:pt>
    <dgm:pt modelId="{19CFF2C8-7688-4D6B-ABF2-E0679F57DBBE}" type="pres">
      <dgm:prSet presAssocID="{E7125537-CD32-42C0-9725-014BD2F5FB66}" presName="Name10" presStyleLbl="parChTrans1D2" presStyleIdx="2" presStyleCnt="3"/>
      <dgm:spPr>
        <a:custGeom>
          <a:avLst/>
          <a:gdLst/>
          <a:ahLst/>
          <a:cxnLst/>
          <a:rect l="0" t="0" r="0" b="0"/>
          <a:pathLst>
            <a:path>
              <a:moveTo>
                <a:pt x="2967635" y="0"/>
              </a:moveTo>
              <a:lnTo>
                <a:pt x="2967635" y="361900"/>
              </a:lnTo>
              <a:lnTo>
                <a:pt x="0" y="361900"/>
              </a:lnTo>
              <a:lnTo>
                <a:pt x="0" y="540608"/>
              </a:lnTo>
            </a:path>
          </a:pathLst>
        </a:custGeom>
      </dgm:spPr>
    </dgm:pt>
    <dgm:pt modelId="{309E62E0-42EC-41F0-9E2F-9EF506844FD8}" type="pres">
      <dgm:prSet presAssocID="{BD7BC92D-8BA6-4140-A1FD-A409D2BC5DA3}" presName="hierRoot2" presStyleCnt="0"/>
      <dgm:spPr/>
    </dgm:pt>
    <dgm:pt modelId="{31E9240F-9118-4227-9720-B975B944254C}" type="pres">
      <dgm:prSet presAssocID="{BD7BC92D-8BA6-4140-A1FD-A409D2BC5DA3}" presName="composite2" presStyleCnt="0"/>
      <dgm:spPr/>
    </dgm:pt>
    <dgm:pt modelId="{8DD8B345-A394-4F9C-A785-706652FB6787}" type="pres">
      <dgm:prSet presAssocID="{BD7BC92D-8BA6-4140-A1FD-A409D2BC5DA3}" presName="background2" presStyleLbl="node2" presStyleIdx="2" presStyleCnt="3"/>
      <dgm:spPr>
        <a:xfrm>
          <a:off x="3540606" y="2227871"/>
          <a:ext cx="1929080" cy="1224966"/>
        </a:xfrm>
        <a:prstGeom prst="roundRect">
          <a:avLst>
            <a:gd name="adj" fmla="val 10000"/>
          </a:avLst>
        </a:prstGeom>
        <a:solidFill>
          <a:srgbClr val="A6B727">
            <a:hueOff val="0"/>
            <a:satOff val="0"/>
            <a:lumOff val="0"/>
            <a:alphaOff val="0"/>
          </a:srgbClr>
        </a:solidFill>
        <a:ln w="19050" cap="flat" cmpd="sng" algn="ctr">
          <a:solidFill>
            <a:srgbClr val="FFFFFF">
              <a:hueOff val="0"/>
              <a:satOff val="0"/>
              <a:lumOff val="0"/>
              <a:alphaOff val="0"/>
            </a:srgbClr>
          </a:solidFill>
          <a:prstDash val="solid"/>
        </a:ln>
        <a:effectLst/>
      </dgm:spPr>
    </dgm:pt>
    <dgm:pt modelId="{69770606-00F2-42FF-85A0-EE5D069ACFA3}" type="pres">
      <dgm:prSet presAssocID="{BD7BC92D-8BA6-4140-A1FD-A409D2BC5DA3}" presName="text2" presStyleLbl="fgAcc2" presStyleIdx="2" presStyleCnt="3">
        <dgm:presLayoutVars>
          <dgm:chPref val="3"/>
        </dgm:presLayoutVars>
      </dgm:prSet>
      <dgm:spPr>
        <a:prstGeom prst="roundRect">
          <a:avLst>
            <a:gd name="adj" fmla="val 10000"/>
          </a:avLst>
        </a:prstGeom>
      </dgm:spPr>
    </dgm:pt>
    <dgm:pt modelId="{D567A147-6A88-47FC-85FC-11061759BC16}" type="pres">
      <dgm:prSet presAssocID="{BD7BC92D-8BA6-4140-A1FD-A409D2BC5DA3}" presName="hierChild3" presStyleCnt="0"/>
      <dgm:spPr/>
    </dgm:pt>
    <dgm:pt modelId="{7EB03125-8D81-492A-BCD8-0BA55D73E355}" type="pres">
      <dgm:prSet presAssocID="{702A04F0-5EBF-4250-8FAB-C26C96BEF9D9}" presName="Name17" presStyleLbl="parChTrans1D3" presStyleIdx="1" presStyleCnt="4"/>
      <dgm:spPr>
        <a:custGeom>
          <a:avLst/>
          <a:gdLst/>
          <a:ahLst/>
          <a:cxnLst/>
          <a:rect l="0" t="0" r="0" b="0"/>
          <a:pathLst>
            <a:path>
              <a:moveTo>
                <a:pt x="3536647" y="0"/>
              </a:moveTo>
              <a:lnTo>
                <a:pt x="3536647" y="382333"/>
              </a:lnTo>
              <a:lnTo>
                <a:pt x="0" y="382333"/>
              </a:lnTo>
              <a:lnTo>
                <a:pt x="0" y="561040"/>
              </a:lnTo>
            </a:path>
          </a:pathLst>
        </a:custGeom>
      </dgm:spPr>
    </dgm:pt>
    <dgm:pt modelId="{28B11B67-E43F-4C53-97B2-CACB9CC97D74}" type="pres">
      <dgm:prSet presAssocID="{2D6E76CC-CBA3-4777-BF1A-9C746766F4B7}" presName="hierRoot3" presStyleCnt="0"/>
      <dgm:spPr/>
    </dgm:pt>
    <dgm:pt modelId="{E13E605B-0C68-4800-AC25-808A0E951EAE}" type="pres">
      <dgm:prSet presAssocID="{2D6E76CC-CBA3-4777-BF1A-9C746766F4B7}" presName="composite3" presStyleCnt="0"/>
      <dgm:spPr/>
    </dgm:pt>
    <dgm:pt modelId="{07B1BD38-853F-47BC-AC39-73E2390214CB}" type="pres">
      <dgm:prSet presAssocID="{2D6E76CC-CBA3-4777-BF1A-9C746766F4B7}" presName="background3" presStyleLbl="node3" presStyleIdx="1" presStyleCnt="4"/>
      <dgm:spPr>
        <a:xfrm>
          <a:off x="3958" y="4013878"/>
          <a:ext cx="1929080" cy="1224966"/>
        </a:xfrm>
        <a:prstGeom prst="roundRect">
          <a:avLst>
            <a:gd name="adj" fmla="val 10000"/>
          </a:avLst>
        </a:prstGeom>
        <a:solidFill>
          <a:srgbClr val="A6B727">
            <a:hueOff val="0"/>
            <a:satOff val="0"/>
            <a:lumOff val="0"/>
            <a:alphaOff val="0"/>
          </a:srgbClr>
        </a:solidFill>
        <a:ln w="19050" cap="flat" cmpd="sng" algn="ctr">
          <a:solidFill>
            <a:srgbClr val="FFFFFF">
              <a:hueOff val="0"/>
              <a:satOff val="0"/>
              <a:lumOff val="0"/>
              <a:alphaOff val="0"/>
            </a:srgbClr>
          </a:solidFill>
          <a:prstDash val="solid"/>
        </a:ln>
        <a:effectLst/>
      </dgm:spPr>
    </dgm:pt>
    <dgm:pt modelId="{D1EFEF7C-4363-4350-B648-17F86CCEFE1B}" type="pres">
      <dgm:prSet presAssocID="{2D6E76CC-CBA3-4777-BF1A-9C746766F4B7}" presName="text3" presStyleLbl="fgAcc3" presStyleIdx="1" presStyleCnt="4">
        <dgm:presLayoutVars>
          <dgm:chPref val="3"/>
        </dgm:presLayoutVars>
      </dgm:prSet>
      <dgm:spPr>
        <a:prstGeom prst="roundRect">
          <a:avLst>
            <a:gd name="adj" fmla="val 10000"/>
          </a:avLst>
        </a:prstGeom>
      </dgm:spPr>
    </dgm:pt>
    <dgm:pt modelId="{633F4BD7-7CDD-429E-BA3B-C7ECA83C2724}" type="pres">
      <dgm:prSet presAssocID="{2D6E76CC-CBA3-4777-BF1A-9C746766F4B7}" presName="hierChild4" presStyleCnt="0"/>
      <dgm:spPr/>
    </dgm:pt>
    <dgm:pt modelId="{E37018DE-7540-42F5-A4CF-D51107B06A89}" type="pres">
      <dgm:prSet presAssocID="{B3119458-C120-4F1A-9E0D-8B8B9CF8F1E7}" presName="Name17" presStyleLbl="parChTrans1D3" presStyleIdx="2" presStyleCnt="4"/>
      <dgm:spPr>
        <a:custGeom>
          <a:avLst/>
          <a:gdLst/>
          <a:ahLst/>
          <a:cxnLst/>
          <a:rect l="0" t="0" r="0" b="0"/>
          <a:pathLst>
            <a:path>
              <a:moveTo>
                <a:pt x="1178882" y="0"/>
              </a:moveTo>
              <a:lnTo>
                <a:pt x="1178882" y="382333"/>
              </a:lnTo>
              <a:lnTo>
                <a:pt x="0" y="382333"/>
              </a:lnTo>
              <a:lnTo>
                <a:pt x="0" y="561040"/>
              </a:lnTo>
            </a:path>
          </a:pathLst>
        </a:custGeom>
      </dgm:spPr>
    </dgm:pt>
    <dgm:pt modelId="{6A62DAB9-0BC5-408C-814E-F7F81074D612}" type="pres">
      <dgm:prSet presAssocID="{17181268-522B-425F-A9C5-F13BDE3A045C}" presName="hierRoot3" presStyleCnt="0"/>
      <dgm:spPr/>
    </dgm:pt>
    <dgm:pt modelId="{9A9F51F3-D912-484D-9C9E-8E0BAA5D8D44}" type="pres">
      <dgm:prSet presAssocID="{17181268-522B-425F-A9C5-F13BDE3A045C}" presName="composite3" presStyleCnt="0"/>
      <dgm:spPr/>
    </dgm:pt>
    <dgm:pt modelId="{55E9CE2F-8702-4DE1-BBE7-EB8B215410E4}" type="pres">
      <dgm:prSet presAssocID="{17181268-522B-425F-A9C5-F13BDE3A045C}" presName="background3" presStyleLbl="node3" presStyleIdx="2" presStyleCnt="4"/>
      <dgm:spPr>
        <a:xfrm>
          <a:off x="2361723" y="4013878"/>
          <a:ext cx="1929080" cy="1224966"/>
        </a:xfrm>
        <a:prstGeom prst="roundRect">
          <a:avLst>
            <a:gd name="adj" fmla="val 10000"/>
          </a:avLst>
        </a:prstGeom>
        <a:solidFill>
          <a:srgbClr val="A6B727">
            <a:hueOff val="0"/>
            <a:satOff val="0"/>
            <a:lumOff val="0"/>
            <a:alphaOff val="0"/>
          </a:srgbClr>
        </a:solidFill>
        <a:ln w="19050" cap="flat" cmpd="sng" algn="ctr">
          <a:solidFill>
            <a:srgbClr val="FFFFFF">
              <a:hueOff val="0"/>
              <a:satOff val="0"/>
              <a:lumOff val="0"/>
              <a:alphaOff val="0"/>
            </a:srgbClr>
          </a:solidFill>
          <a:prstDash val="solid"/>
        </a:ln>
        <a:effectLst/>
      </dgm:spPr>
    </dgm:pt>
    <dgm:pt modelId="{E2DA70B4-BBAE-4D94-A42F-6D535500B77C}" type="pres">
      <dgm:prSet presAssocID="{17181268-522B-425F-A9C5-F13BDE3A045C}" presName="text3" presStyleLbl="fgAcc3" presStyleIdx="2" presStyleCnt="4">
        <dgm:presLayoutVars>
          <dgm:chPref val="3"/>
        </dgm:presLayoutVars>
      </dgm:prSet>
      <dgm:spPr>
        <a:prstGeom prst="roundRect">
          <a:avLst>
            <a:gd name="adj" fmla="val 10000"/>
          </a:avLst>
        </a:prstGeom>
      </dgm:spPr>
    </dgm:pt>
    <dgm:pt modelId="{8B25A638-541A-4E6D-86B8-49807C909B36}" type="pres">
      <dgm:prSet presAssocID="{17181268-522B-425F-A9C5-F13BDE3A045C}" presName="hierChild4" presStyleCnt="0"/>
      <dgm:spPr/>
    </dgm:pt>
    <dgm:pt modelId="{2F1A929C-7E98-4415-8C13-5DF71A41637D}" type="pres">
      <dgm:prSet presAssocID="{E057EE56-CDC9-4E12-B625-2438F264FA0C}" presName="Name17" presStyleLbl="parChTrans1D3" presStyleIdx="3" presStyleCnt="4"/>
      <dgm:spPr>
        <a:custGeom>
          <a:avLst/>
          <a:gdLst/>
          <a:ahLst/>
          <a:cxnLst/>
          <a:rect l="0" t="0" r="0" b="0"/>
          <a:pathLst>
            <a:path>
              <a:moveTo>
                <a:pt x="0" y="0"/>
              </a:moveTo>
              <a:lnTo>
                <a:pt x="0" y="382333"/>
              </a:lnTo>
              <a:lnTo>
                <a:pt x="1178882" y="382333"/>
              </a:lnTo>
              <a:lnTo>
                <a:pt x="1178882" y="561040"/>
              </a:lnTo>
            </a:path>
          </a:pathLst>
        </a:custGeom>
      </dgm:spPr>
    </dgm:pt>
    <dgm:pt modelId="{F44DAF3F-3F13-4F8F-845B-D1FFE67BD22D}" type="pres">
      <dgm:prSet presAssocID="{0062DB21-0C1A-4AEE-8C71-DB4135D253ED}" presName="hierRoot3" presStyleCnt="0"/>
      <dgm:spPr/>
    </dgm:pt>
    <dgm:pt modelId="{E6CC0DD5-C622-4C24-A09A-ADB8B04E68C5}" type="pres">
      <dgm:prSet presAssocID="{0062DB21-0C1A-4AEE-8C71-DB4135D253ED}" presName="composite3" presStyleCnt="0"/>
      <dgm:spPr/>
    </dgm:pt>
    <dgm:pt modelId="{3A8E8DC5-7173-4AD4-B322-968A78D331A3}" type="pres">
      <dgm:prSet presAssocID="{0062DB21-0C1A-4AEE-8C71-DB4135D253ED}" presName="background3" presStyleLbl="node3" presStyleIdx="3" presStyleCnt="4"/>
      <dgm:spPr>
        <a:xfrm>
          <a:off x="4719488" y="4013878"/>
          <a:ext cx="1929080" cy="1224966"/>
        </a:xfrm>
        <a:prstGeom prst="roundRect">
          <a:avLst>
            <a:gd name="adj" fmla="val 10000"/>
          </a:avLst>
        </a:prstGeom>
        <a:solidFill>
          <a:srgbClr val="A6B727">
            <a:hueOff val="0"/>
            <a:satOff val="0"/>
            <a:lumOff val="0"/>
            <a:alphaOff val="0"/>
          </a:srgbClr>
        </a:solidFill>
        <a:ln w="19050" cap="flat" cmpd="sng" algn="ctr">
          <a:solidFill>
            <a:srgbClr val="FFFFFF">
              <a:hueOff val="0"/>
              <a:satOff val="0"/>
              <a:lumOff val="0"/>
              <a:alphaOff val="0"/>
            </a:srgbClr>
          </a:solidFill>
          <a:prstDash val="solid"/>
        </a:ln>
        <a:effectLst/>
      </dgm:spPr>
    </dgm:pt>
    <dgm:pt modelId="{06DD6966-CB3E-46E4-8E1B-0F1AD07A327B}" type="pres">
      <dgm:prSet presAssocID="{0062DB21-0C1A-4AEE-8C71-DB4135D253ED}" presName="text3" presStyleLbl="fgAcc3" presStyleIdx="3" presStyleCnt="4">
        <dgm:presLayoutVars>
          <dgm:chPref val="3"/>
        </dgm:presLayoutVars>
      </dgm:prSet>
      <dgm:spPr>
        <a:prstGeom prst="roundRect">
          <a:avLst>
            <a:gd name="adj" fmla="val 10000"/>
          </a:avLst>
        </a:prstGeom>
      </dgm:spPr>
    </dgm:pt>
    <dgm:pt modelId="{1509D86D-F863-43A4-B7E8-0FDBD47A3CA0}" type="pres">
      <dgm:prSet presAssocID="{0062DB21-0C1A-4AEE-8C71-DB4135D253ED}" presName="hierChild4" presStyleCnt="0"/>
      <dgm:spPr/>
    </dgm:pt>
    <dgm:pt modelId="{B3FD82DD-F9C8-4AFE-B23D-360ECFD7B193}" type="pres">
      <dgm:prSet presAssocID="{CDE13021-9236-402D-8F0F-D69BDADCB43E}" presName="hierRoot1" presStyleCnt="0"/>
      <dgm:spPr/>
    </dgm:pt>
    <dgm:pt modelId="{EE61EF2E-CC77-4F49-8A0B-E7110156EC34}" type="pres">
      <dgm:prSet presAssocID="{CDE13021-9236-402D-8F0F-D69BDADCB43E}" presName="composite" presStyleCnt="0"/>
      <dgm:spPr/>
    </dgm:pt>
    <dgm:pt modelId="{CA6FB6EC-BD8C-4FC4-ACC5-B34FD2FCB458}" type="pres">
      <dgm:prSet presAssocID="{CDE13021-9236-402D-8F0F-D69BDADCB43E}" presName="background" presStyleLbl="node0" presStyleIdx="1" presStyleCnt="2"/>
      <dgm:spPr/>
    </dgm:pt>
    <dgm:pt modelId="{978F6495-2032-47E1-BDE0-270848C4B788}" type="pres">
      <dgm:prSet presAssocID="{CDE13021-9236-402D-8F0F-D69BDADCB43E}" presName="text" presStyleLbl="fgAcc0" presStyleIdx="1" presStyleCnt="2" custLinFactX="83539" custLinFactY="38225" custLinFactNeighborX="100000" custLinFactNeighborY="100000">
        <dgm:presLayoutVars>
          <dgm:chPref val="3"/>
        </dgm:presLayoutVars>
      </dgm:prSet>
      <dgm:spPr>
        <a:prstGeom prst="roundRect">
          <a:avLst>
            <a:gd name="adj" fmla="val 10000"/>
          </a:avLst>
        </a:prstGeom>
      </dgm:spPr>
    </dgm:pt>
    <dgm:pt modelId="{CFF83217-414C-4D26-AB2A-DD7DAA6ABFAF}" type="pres">
      <dgm:prSet presAssocID="{CDE13021-9236-402D-8F0F-D69BDADCB43E}" presName="hierChild2" presStyleCnt="0"/>
      <dgm:spPr/>
    </dgm:pt>
  </dgm:ptLst>
  <dgm:cxnLst>
    <dgm:cxn modelId="{263D1D09-76A2-47F6-92E5-35051287B23A}" type="presOf" srcId="{702A04F0-5EBF-4250-8FAB-C26C96BEF9D9}" destId="{7EB03125-8D81-492A-BCD8-0BA55D73E355}" srcOrd="0" destOrd="0" presId="urn:microsoft.com/office/officeart/2005/8/layout/hierarchy1"/>
    <dgm:cxn modelId="{4383A70E-A388-4E25-AD0E-4DD4800A183F}" type="presOf" srcId="{0B42733F-BC21-4A07-AA0D-943B76E72A5E}" destId="{642E3B21-A7DA-4AEB-9EA2-CC2912D39237}" srcOrd="0" destOrd="0" presId="urn:microsoft.com/office/officeart/2005/8/layout/hierarchy1"/>
    <dgm:cxn modelId="{C2A4C90F-000E-4B47-ADFD-BF76806E91C4}" type="presOf" srcId="{720DB9F9-5D86-41E4-9D36-751D4688550A}" destId="{DD2F9F1C-AC86-4F44-B099-781ECB871359}" srcOrd="0" destOrd="0" presId="urn:microsoft.com/office/officeart/2005/8/layout/hierarchy1"/>
    <dgm:cxn modelId="{7BDEF41B-1614-4F33-BD7E-5CA9AF88B983}" type="presOf" srcId="{CA3314BD-2DAA-4A14-A3AD-EAE65CAC0E64}" destId="{F123DFE9-46F3-4616-B7E4-19DB95BA1F67}" srcOrd="0" destOrd="0" presId="urn:microsoft.com/office/officeart/2005/8/layout/hierarchy1"/>
    <dgm:cxn modelId="{78ABE91E-E0CF-476F-B8E5-FDD0DEA0EA80}" type="presOf" srcId="{E2377EEA-8A11-47E8-AC06-DDC74C5D5496}" destId="{61A85076-D030-4CC6-9D2C-31289CF07207}" srcOrd="0" destOrd="0" presId="urn:microsoft.com/office/officeart/2005/8/layout/hierarchy1"/>
    <dgm:cxn modelId="{EF59A125-2ABD-44CE-AC9C-5CAE313A1F0A}" type="presOf" srcId="{0062DB21-0C1A-4AEE-8C71-DB4135D253ED}" destId="{06DD6966-CB3E-46E4-8E1B-0F1AD07A327B}" srcOrd="0" destOrd="0" presId="urn:microsoft.com/office/officeart/2005/8/layout/hierarchy1"/>
    <dgm:cxn modelId="{4DB9112B-ACE7-444A-93F2-5DBB3F31D52F}" srcId="{0B42733F-BC21-4A07-AA0D-943B76E72A5E}" destId="{CA3314BD-2DAA-4A14-A3AD-EAE65CAC0E64}" srcOrd="0" destOrd="0" parTransId="{E2377EEA-8A11-47E8-AC06-DDC74C5D5496}" sibTransId="{E3DD2E11-6A96-4055-BE54-EA6DEFA37009}"/>
    <dgm:cxn modelId="{D8EE7B2F-999A-46A6-9042-D75BFB7344C9}" srcId="{BD7BC92D-8BA6-4140-A1FD-A409D2BC5DA3}" destId="{0062DB21-0C1A-4AEE-8C71-DB4135D253ED}" srcOrd="2" destOrd="0" parTransId="{E057EE56-CDC9-4E12-B625-2438F264FA0C}" sibTransId="{E47F6AA2-5B03-4B04-A5BF-F2622B68375A}"/>
    <dgm:cxn modelId="{F24B2933-A068-4E8B-A6F6-C7B7654DE5EC}" type="presOf" srcId="{2D6E76CC-CBA3-4777-BF1A-9C746766F4B7}" destId="{D1EFEF7C-4363-4350-B648-17F86CCEFE1B}" srcOrd="0" destOrd="0" presId="urn:microsoft.com/office/officeart/2005/8/layout/hierarchy1"/>
    <dgm:cxn modelId="{7813A239-EA5C-498E-9C68-CA0153A1D9F8}" type="presOf" srcId="{17181268-522B-425F-A9C5-F13BDE3A045C}" destId="{E2DA70B4-BBAE-4D94-A42F-6D535500B77C}" srcOrd="0" destOrd="0" presId="urn:microsoft.com/office/officeart/2005/8/layout/hierarchy1"/>
    <dgm:cxn modelId="{544E413B-5822-473B-BF21-A2325AC6A896}" type="presOf" srcId="{E057EE56-CDC9-4E12-B625-2438F264FA0C}" destId="{2F1A929C-7E98-4415-8C13-5DF71A41637D}" srcOrd="0" destOrd="0" presId="urn:microsoft.com/office/officeart/2005/8/layout/hierarchy1"/>
    <dgm:cxn modelId="{8707AE41-2DE8-4C3C-A1EB-02E68EEDE242}" srcId="{BD7BC92D-8BA6-4140-A1FD-A409D2BC5DA3}" destId="{2D6E76CC-CBA3-4777-BF1A-9C746766F4B7}" srcOrd="0" destOrd="0" parTransId="{702A04F0-5EBF-4250-8FAB-C26C96BEF9D9}" sibTransId="{D5211600-6434-4B5D-AC99-B3E701BB9209}"/>
    <dgm:cxn modelId="{365DFA61-17B6-4AD6-B2E3-14B8BB4DC8FB}" type="presOf" srcId="{B3119458-C120-4F1A-9E0D-8B8B9CF8F1E7}" destId="{E37018DE-7540-42F5-A4CF-D51107B06A89}" srcOrd="0" destOrd="0" presId="urn:microsoft.com/office/officeart/2005/8/layout/hierarchy1"/>
    <dgm:cxn modelId="{F4B48D53-8556-42D7-957A-A5FD692BB460}" srcId="{BA07D877-64BC-4410-B663-37A551DDDB70}" destId="{A5E4B5BC-3EF3-40CF-B25E-68B08FD29279}" srcOrd="0" destOrd="0" parTransId="{5C37EA1A-AB88-4803-A9DB-9FE59904AACF}" sibTransId="{7E223F1A-F738-4240-B90D-F7F1AD41554A}"/>
    <dgm:cxn modelId="{39333E78-E1F8-4765-B478-D7607D186AC9}" srcId="{720DB9F9-5D86-41E4-9D36-751D4688550A}" destId="{BA07D877-64BC-4410-B663-37A551DDDB70}" srcOrd="0" destOrd="0" parTransId="{10B58D72-A582-4F9B-992A-644BC083B31D}" sibTransId="{CF842B02-66EA-4720-A432-5882425B861E}"/>
    <dgm:cxn modelId="{C9D81B59-8B74-44C6-8E48-6279F2387F54}" type="presOf" srcId="{5C37EA1A-AB88-4803-A9DB-9FE59904AACF}" destId="{03EFE4D6-E1A1-412B-B4E2-8BBC73527F3F}" srcOrd="0" destOrd="0" presId="urn:microsoft.com/office/officeart/2005/8/layout/hierarchy1"/>
    <dgm:cxn modelId="{094E2A80-86FE-48D9-B16D-9FA409C1F323}" type="presOf" srcId="{BA07D877-64BC-4410-B663-37A551DDDB70}" destId="{7FCCDEBC-DBDC-4406-B958-5F38F334596D}" srcOrd="0" destOrd="0" presId="urn:microsoft.com/office/officeart/2005/8/layout/hierarchy1"/>
    <dgm:cxn modelId="{637DF095-2F0A-416E-9302-DE21F6D20BC4}" srcId="{720DB9F9-5D86-41E4-9D36-751D4688550A}" destId="{CDE13021-9236-402D-8F0F-D69BDADCB43E}" srcOrd="1" destOrd="0" parTransId="{7099E047-78E3-4287-9ABF-D098A2D0F28E}" sibTransId="{61735C27-FC87-42E0-8106-12D92A836289}"/>
    <dgm:cxn modelId="{DADC81AA-568E-4925-A6E1-AD440B7B2F89}" srcId="{BD7BC92D-8BA6-4140-A1FD-A409D2BC5DA3}" destId="{17181268-522B-425F-A9C5-F13BDE3A045C}" srcOrd="1" destOrd="0" parTransId="{B3119458-C120-4F1A-9E0D-8B8B9CF8F1E7}" sibTransId="{2C8AB46B-312E-4DA9-8093-C48D444173A2}"/>
    <dgm:cxn modelId="{81A8A2B7-CE82-41EE-925C-5C478DE34024}" srcId="{BA07D877-64BC-4410-B663-37A551DDDB70}" destId="{BD7BC92D-8BA6-4140-A1FD-A409D2BC5DA3}" srcOrd="2" destOrd="0" parTransId="{E7125537-CD32-42C0-9725-014BD2F5FB66}" sibTransId="{BBE97E1F-40D9-4F12-9AFC-E7E14AE280F1}"/>
    <dgm:cxn modelId="{E8780FBF-7BFC-4507-B62F-70BAE5710265}" srcId="{BA07D877-64BC-4410-B663-37A551DDDB70}" destId="{0B42733F-BC21-4A07-AA0D-943B76E72A5E}" srcOrd="1" destOrd="0" parTransId="{43036E60-FEC3-4025-8CEE-E058A76927F0}" sibTransId="{6DB20736-4B88-4E7C-BF37-997778B9F03B}"/>
    <dgm:cxn modelId="{D45899CA-8378-4C15-BD4C-FBB7E2C5C446}" type="presOf" srcId="{A5E4B5BC-3EF3-40CF-B25E-68B08FD29279}" destId="{95511EAA-5F7A-4EBA-AA73-94B694060E8E}" srcOrd="0" destOrd="0" presId="urn:microsoft.com/office/officeart/2005/8/layout/hierarchy1"/>
    <dgm:cxn modelId="{7914BACE-B9B0-4E5A-96D4-AD1D158328B0}" type="presOf" srcId="{CDE13021-9236-402D-8F0F-D69BDADCB43E}" destId="{978F6495-2032-47E1-BDE0-270848C4B788}" srcOrd="0" destOrd="0" presId="urn:microsoft.com/office/officeart/2005/8/layout/hierarchy1"/>
    <dgm:cxn modelId="{2341DBD8-24A2-4407-98D5-8EE96FA8F8D5}" type="presOf" srcId="{E7125537-CD32-42C0-9725-014BD2F5FB66}" destId="{19CFF2C8-7688-4D6B-ABF2-E0679F57DBBE}" srcOrd="0" destOrd="0" presId="urn:microsoft.com/office/officeart/2005/8/layout/hierarchy1"/>
    <dgm:cxn modelId="{AF4E9DEC-7219-4B07-91AE-525AC634EC2E}" type="presOf" srcId="{43036E60-FEC3-4025-8CEE-E058A76927F0}" destId="{F5D4F0F2-1E93-4910-9317-F17377B8A6B0}" srcOrd="0" destOrd="0" presId="urn:microsoft.com/office/officeart/2005/8/layout/hierarchy1"/>
    <dgm:cxn modelId="{2D152CEF-185D-46ED-8885-1E9D6750DEAA}" type="presOf" srcId="{BD7BC92D-8BA6-4140-A1FD-A409D2BC5DA3}" destId="{69770606-00F2-42FF-85A0-EE5D069ACFA3}" srcOrd="0" destOrd="0" presId="urn:microsoft.com/office/officeart/2005/8/layout/hierarchy1"/>
    <dgm:cxn modelId="{33D84F92-03F1-42B7-82D9-F7DD0EFCFC4A}" type="presParOf" srcId="{DD2F9F1C-AC86-4F44-B099-781ECB871359}" destId="{B197005B-5375-455A-BF90-38055CB98DC9}" srcOrd="0" destOrd="0" presId="urn:microsoft.com/office/officeart/2005/8/layout/hierarchy1"/>
    <dgm:cxn modelId="{6EBD0FAE-4680-4E05-811B-A9E5581E8277}" type="presParOf" srcId="{B197005B-5375-455A-BF90-38055CB98DC9}" destId="{94BF1E64-09F0-45D3-BA4A-FA2E5A19C487}" srcOrd="0" destOrd="0" presId="urn:microsoft.com/office/officeart/2005/8/layout/hierarchy1"/>
    <dgm:cxn modelId="{86500028-6253-43A5-8AB5-13E7FAD00003}" type="presParOf" srcId="{94BF1E64-09F0-45D3-BA4A-FA2E5A19C487}" destId="{43F1B2D4-7E22-424E-B56F-73666C598307}" srcOrd="0" destOrd="0" presId="urn:microsoft.com/office/officeart/2005/8/layout/hierarchy1"/>
    <dgm:cxn modelId="{6EAC3725-0216-4385-8DCF-B86E9C308AF3}" type="presParOf" srcId="{94BF1E64-09F0-45D3-BA4A-FA2E5A19C487}" destId="{7FCCDEBC-DBDC-4406-B958-5F38F334596D}" srcOrd="1" destOrd="0" presId="urn:microsoft.com/office/officeart/2005/8/layout/hierarchy1"/>
    <dgm:cxn modelId="{05C98A8B-A402-4A2E-BAB9-727F609D6906}" type="presParOf" srcId="{B197005B-5375-455A-BF90-38055CB98DC9}" destId="{94D2EDD2-2D79-48D7-9A3F-D02E3DD28849}" srcOrd="1" destOrd="0" presId="urn:microsoft.com/office/officeart/2005/8/layout/hierarchy1"/>
    <dgm:cxn modelId="{1A190AB0-D240-488B-99AF-B284D770C467}" type="presParOf" srcId="{94D2EDD2-2D79-48D7-9A3F-D02E3DD28849}" destId="{03EFE4D6-E1A1-412B-B4E2-8BBC73527F3F}" srcOrd="0" destOrd="0" presId="urn:microsoft.com/office/officeart/2005/8/layout/hierarchy1"/>
    <dgm:cxn modelId="{33697BE2-097C-4A99-8225-68B0BC3E8275}" type="presParOf" srcId="{94D2EDD2-2D79-48D7-9A3F-D02E3DD28849}" destId="{66DDC477-0579-4723-8F12-10C882976C5B}" srcOrd="1" destOrd="0" presId="urn:microsoft.com/office/officeart/2005/8/layout/hierarchy1"/>
    <dgm:cxn modelId="{AB2D01D7-93D9-471A-AC4C-354B678F6CE8}" type="presParOf" srcId="{66DDC477-0579-4723-8F12-10C882976C5B}" destId="{718D50D5-6F5F-4D7D-81F5-FF96B9C96E40}" srcOrd="0" destOrd="0" presId="urn:microsoft.com/office/officeart/2005/8/layout/hierarchy1"/>
    <dgm:cxn modelId="{3F5319C6-E8D5-438D-B82A-99FD1EFC5F97}" type="presParOf" srcId="{718D50D5-6F5F-4D7D-81F5-FF96B9C96E40}" destId="{84F53FB4-A2A7-4BDC-9321-89D88216D361}" srcOrd="0" destOrd="0" presId="urn:microsoft.com/office/officeart/2005/8/layout/hierarchy1"/>
    <dgm:cxn modelId="{FF7B9FE4-9DEE-4DA2-99DA-33525B0F86CA}" type="presParOf" srcId="{718D50D5-6F5F-4D7D-81F5-FF96B9C96E40}" destId="{95511EAA-5F7A-4EBA-AA73-94B694060E8E}" srcOrd="1" destOrd="0" presId="urn:microsoft.com/office/officeart/2005/8/layout/hierarchy1"/>
    <dgm:cxn modelId="{51405363-73CA-49C1-9623-DB3A2F053B42}" type="presParOf" srcId="{66DDC477-0579-4723-8F12-10C882976C5B}" destId="{1EE47050-B40B-4CB3-B90C-A027B2F27CC8}" srcOrd="1" destOrd="0" presId="urn:microsoft.com/office/officeart/2005/8/layout/hierarchy1"/>
    <dgm:cxn modelId="{6C27C2A6-FE3B-4A22-BE6E-222B38E5FC3E}" type="presParOf" srcId="{94D2EDD2-2D79-48D7-9A3F-D02E3DD28849}" destId="{F5D4F0F2-1E93-4910-9317-F17377B8A6B0}" srcOrd="2" destOrd="0" presId="urn:microsoft.com/office/officeart/2005/8/layout/hierarchy1"/>
    <dgm:cxn modelId="{0DEF9F3C-4B80-4DE0-AAC5-7046F17D56CD}" type="presParOf" srcId="{94D2EDD2-2D79-48D7-9A3F-D02E3DD28849}" destId="{951E039A-66D4-4260-A22B-1609681A6DFB}" srcOrd="3" destOrd="0" presId="urn:microsoft.com/office/officeart/2005/8/layout/hierarchy1"/>
    <dgm:cxn modelId="{E9050F38-9EE7-47CB-B30B-446ABDEC3DF6}" type="presParOf" srcId="{951E039A-66D4-4260-A22B-1609681A6DFB}" destId="{F79D0EC1-89C1-49D6-B4F6-A82D51E3567F}" srcOrd="0" destOrd="0" presId="urn:microsoft.com/office/officeart/2005/8/layout/hierarchy1"/>
    <dgm:cxn modelId="{D90B25B5-CAC0-4871-B14D-E62FA763C66E}" type="presParOf" srcId="{F79D0EC1-89C1-49D6-B4F6-A82D51E3567F}" destId="{7F43C62A-8764-40CA-9971-D24AF3C8F21C}" srcOrd="0" destOrd="0" presId="urn:microsoft.com/office/officeart/2005/8/layout/hierarchy1"/>
    <dgm:cxn modelId="{640D9EE0-6A11-4A87-A095-C9FB5AA6625B}" type="presParOf" srcId="{F79D0EC1-89C1-49D6-B4F6-A82D51E3567F}" destId="{642E3B21-A7DA-4AEB-9EA2-CC2912D39237}" srcOrd="1" destOrd="0" presId="urn:microsoft.com/office/officeart/2005/8/layout/hierarchy1"/>
    <dgm:cxn modelId="{27E7A3EB-6FC1-4B8A-81F7-EFE25C784E17}" type="presParOf" srcId="{951E039A-66D4-4260-A22B-1609681A6DFB}" destId="{F07FDA26-1E22-4B49-BE39-D868F77B835A}" srcOrd="1" destOrd="0" presId="urn:microsoft.com/office/officeart/2005/8/layout/hierarchy1"/>
    <dgm:cxn modelId="{14639FE8-3DB7-4615-AB4E-D7855CE0B527}" type="presParOf" srcId="{F07FDA26-1E22-4B49-BE39-D868F77B835A}" destId="{61A85076-D030-4CC6-9D2C-31289CF07207}" srcOrd="0" destOrd="0" presId="urn:microsoft.com/office/officeart/2005/8/layout/hierarchy1"/>
    <dgm:cxn modelId="{1E9AD9B6-0D95-49BE-924B-38C04D055521}" type="presParOf" srcId="{F07FDA26-1E22-4B49-BE39-D868F77B835A}" destId="{13F209DA-B20A-4541-B8B5-EB2C53160186}" srcOrd="1" destOrd="0" presId="urn:microsoft.com/office/officeart/2005/8/layout/hierarchy1"/>
    <dgm:cxn modelId="{CF0FA783-E4C7-412F-B8A3-159450BCC079}" type="presParOf" srcId="{13F209DA-B20A-4541-B8B5-EB2C53160186}" destId="{FEC8DCC2-165E-4C47-9DBB-E1AF24BA8771}" srcOrd="0" destOrd="0" presId="urn:microsoft.com/office/officeart/2005/8/layout/hierarchy1"/>
    <dgm:cxn modelId="{EE88331E-775F-4A83-87FD-DCA5CDC8E9D4}" type="presParOf" srcId="{FEC8DCC2-165E-4C47-9DBB-E1AF24BA8771}" destId="{C09364B1-FF39-46F4-8018-DF45D5750F69}" srcOrd="0" destOrd="0" presId="urn:microsoft.com/office/officeart/2005/8/layout/hierarchy1"/>
    <dgm:cxn modelId="{7E6A14EF-772A-4F3F-B06E-6E40FF38FFE2}" type="presParOf" srcId="{FEC8DCC2-165E-4C47-9DBB-E1AF24BA8771}" destId="{F123DFE9-46F3-4616-B7E4-19DB95BA1F67}" srcOrd="1" destOrd="0" presId="urn:microsoft.com/office/officeart/2005/8/layout/hierarchy1"/>
    <dgm:cxn modelId="{6175E7BC-6966-4DCA-A2A5-438EDCC3B687}" type="presParOf" srcId="{13F209DA-B20A-4541-B8B5-EB2C53160186}" destId="{5EEF8F67-D52E-4552-B492-209FBD5AEE5E}" srcOrd="1" destOrd="0" presId="urn:microsoft.com/office/officeart/2005/8/layout/hierarchy1"/>
    <dgm:cxn modelId="{F8C7C22D-88E0-476D-9DB5-196BD1D64225}" type="presParOf" srcId="{94D2EDD2-2D79-48D7-9A3F-D02E3DD28849}" destId="{19CFF2C8-7688-4D6B-ABF2-E0679F57DBBE}" srcOrd="4" destOrd="0" presId="urn:microsoft.com/office/officeart/2005/8/layout/hierarchy1"/>
    <dgm:cxn modelId="{C78B9019-2472-4570-A8DC-231FE4AAF217}" type="presParOf" srcId="{94D2EDD2-2D79-48D7-9A3F-D02E3DD28849}" destId="{309E62E0-42EC-41F0-9E2F-9EF506844FD8}" srcOrd="5" destOrd="0" presId="urn:microsoft.com/office/officeart/2005/8/layout/hierarchy1"/>
    <dgm:cxn modelId="{E6DCFB39-6692-42C4-AA76-D61FD22412FE}" type="presParOf" srcId="{309E62E0-42EC-41F0-9E2F-9EF506844FD8}" destId="{31E9240F-9118-4227-9720-B975B944254C}" srcOrd="0" destOrd="0" presId="urn:microsoft.com/office/officeart/2005/8/layout/hierarchy1"/>
    <dgm:cxn modelId="{4C684F91-CE83-4EB4-B18D-81935E4C8FE7}" type="presParOf" srcId="{31E9240F-9118-4227-9720-B975B944254C}" destId="{8DD8B345-A394-4F9C-A785-706652FB6787}" srcOrd="0" destOrd="0" presId="urn:microsoft.com/office/officeart/2005/8/layout/hierarchy1"/>
    <dgm:cxn modelId="{6ECF90E4-D266-45F0-AA8E-0AC645DBFAE5}" type="presParOf" srcId="{31E9240F-9118-4227-9720-B975B944254C}" destId="{69770606-00F2-42FF-85A0-EE5D069ACFA3}" srcOrd="1" destOrd="0" presId="urn:microsoft.com/office/officeart/2005/8/layout/hierarchy1"/>
    <dgm:cxn modelId="{3B983BB0-98F8-4C17-9571-E50CFD9A36FE}" type="presParOf" srcId="{309E62E0-42EC-41F0-9E2F-9EF506844FD8}" destId="{D567A147-6A88-47FC-85FC-11061759BC16}" srcOrd="1" destOrd="0" presId="urn:microsoft.com/office/officeart/2005/8/layout/hierarchy1"/>
    <dgm:cxn modelId="{D5F9B3A8-754B-4A59-BA91-B196CCBD813E}" type="presParOf" srcId="{D567A147-6A88-47FC-85FC-11061759BC16}" destId="{7EB03125-8D81-492A-BCD8-0BA55D73E355}" srcOrd="0" destOrd="0" presId="urn:microsoft.com/office/officeart/2005/8/layout/hierarchy1"/>
    <dgm:cxn modelId="{6EC3C823-F583-4837-A3F7-69BED8F8C289}" type="presParOf" srcId="{D567A147-6A88-47FC-85FC-11061759BC16}" destId="{28B11B67-E43F-4C53-97B2-CACB9CC97D74}" srcOrd="1" destOrd="0" presId="urn:microsoft.com/office/officeart/2005/8/layout/hierarchy1"/>
    <dgm:cxn modelId="{E1DDAD70-58CE-4980-82EC-3F2C6A13EFFA}" type="presParOf" srcId="{28B11B67-E43F-4C53-97B2-CACB9CC97D74}" destId="{E13E605B-0C68-4800-AC25-808A0E951EAE}" srcOrd="0" destOrd="0" presId="urn:microsoft.com/office/officeart/2005/8/layout/hierarchy1"/>
    <dgm:cxn modelId="{2B88A3FB-75D2-4B95-9324-D66520F1F652}" type="presParOf" srcId="{E13E605B-0C68-4800-AC25-808A0E951EAE}" destId="{07B1BD38-853F-47BC-AC39-73E2390214CB}" srcOrd="0" destOrd="0" presId="urn:microsoft.com/office/officeart/2005/8/layout/hierarchy1"/>
    <dgm:cxn modelId="{8163F688-41E7-49B2-A5F2-5E5ADB0ED8AD}" type="presParOf" srcId="{E13E605B-0C68-4800-AC25-808A0E951EAE}" destId="{D1EFEF7C-4363-4350-B648-17F86CCEFE1B}" srcOrd="1" destOrd="0" presId="urn:microsoft.com/office/officeart/2005/8/layout/hierarchy1"/>
    <dgm:cxn modelId="{EEC2C527-2422-4ED5-A452-04767FD24CB6}" type="presParOf" srcId="{28B11B67-E43F-4C53-97B2-CACB9CC97D74}" destId="{633F4BD7-7CDD-429E-BA3B-C7ECA83C2724}" srcOrd="1" destOrd="0" presId="urn:microsoft.com/office/officeart/2005/8/layout/hierarchy1"/>
    <dgm:cxn modelId="{717DD2EB-16F4-4C85-B109-20E9F6F86EAC}" type="presParOf" srcId="{D567A147-6A88-47FC-85FC-11061759BC16}" destId="{E37018DE-7540-42F5-A4CF-D51107B06A89}" srcOrd="2" destOrd="0" presId="urn:microsoft.com/office/officeart/2005/8/layout/hierarchy1"/>
    <dgm:cxn modelId="{4748DA22-7FC1-4FF2-9AB9-9E206277C46A}" type="presParOf" srcId="{D567A147-6A88-47FC-85FC-11061759BC16}" destId="{6A62DAB9-0BC5-408C-814E-F7F81074D612}" srcOrd="3" destOrd="0" presId="urn:microsoft.com/office/officeart/2005/8/layout/hierarchy1"/>
    <dgm:cxn modelId="{DCF5339E-3438-4D39-909A-6900472C609B}" type="presParOf" srcId="{6A62DAB9-0BC5-408C-814E-F7F81074D612}" destId="{9A9F51F3-D912-484D-9C9E-8E0BAA5D8D44}" srcOrd="0" destOrd="0" presId="urn:microsoft.com/office/officeart/2005/8/layout/hierarchy1"/>
    <dgm:cxn modelId="{56ADE8CA-6B80-440B-B2DE-D94627AB19B1}" type="presParOf" srcId="{9A9F51F3-D912-484D-9C9E-8E0BAA5D8D44}" destId="{55E9CE2F-8702-4DE1-BBE7-EB8B215410E4}" srcOrd="0" destOrd="0" presId="urn:microsoft.com/office/officeart/2005/8/layout/hierarchy1"/>
    <dgm:cxn modelId="{23A378F9-CD23-42C1-9740-E77E6309536B}" type="presParOf" srcId="{9A9F51F3-D912-484D-9C9E-8E0BAA5D8D44}" destId="{E2DA70B4-BBAE-4D94-A42F-6D535500B77C}" srcOrd="1" destOrd="0" presId="urn:microsoft.com/office/officeart/2005/8/layout/hierarchy1"/>
    <dgm:cxn modelId="{5F13C4E8-9C77-4E40-AF04-1E7B4B353319}" type="presParOf" srcId="{6A62DAB9-0BC5-408C-814E-F7F81074D612}" destId="{8B25A638-541A-4E6D-86B8-49807C909B36}" srcOrd="1" destOrd="0" presId="urn:microsoft.com/office/officeart/2005/8/layout/hierarchy1"/>
    <dgm:cxn modelId="{5C08B8D7-173F-49D6-BD8C-73F09A6D7518}" type="presParOf" srcId="{D567A147-6A88-47FC-85FC-11061759BC16}" destId="{2F1A929C-7E98-4415-8C13-5DF71A41637D}" srcOrd="4" destOrd="0" presId="urn:microsoft.com/office/officeart/2005/8/layout/hierarchy1"/>
    <dgm:cxn modelId="{AB13F04C-D9E8-4C0A-AEF4-E1E57C1E07A4}" type="presParOf" srcId="{D567A147-6A88-47FC-85FC-11061759BC16}" destId="{F44DAF3F-3F13-4F8F-845B-D1FFE67BD22D}" srcOrd="5" destOrd="0" presId="urn:microsoft.com/office/officeart/2005/8/layout/hierarchy1"/>
    <dgm:cxn modelId="{DFB83B7A-A8FB-4FE2-BB81-587464918456}" type="presParOf" srcId="{F44DAF3F-3F13-4F8F-845B-D1FFE67BD22D}" destId="{E6CC0DD5-C622-4C24-A09A-ADB8B04E68C5}" srcOrd="0" destOrd="0" presId="urn:microsoft.com/office/officeart/2005/8/layout/hierarchy1"/>
    <dgm:cxn modelId="{0D36679B-E322-47BF-8BC0-17D72BBBE95F}" type="presParOf" srcId="{E6CC0DD5-C622-4C24-A09A-ADB8B04E68C5}" destId="{3A8E8DC5-7173-4AD4-B322-968A78D331A3}" srcOrd="0" destOrd="0" presId="urn:microsoft.com/office/officeart/2005/8/layout/hierarchy1"/>
    <dgm:cxn modelId="{3E178B95-93AF-4E93-A82B-DC385140E783}" type="presParOf" srcId="{E6CC0DD5-C622-4C24-A09A-ADB8B04E68C5}" destId="{06DD6966-CB3E-46E4-8E1B-0F1AD07A327B}" srcOrd="1" destOrd="0" presId="urn:microsoft.com/office/officeart/2005/8/layout/hierarchy1"/>
    <dgm:cxn modelId="{4CBE64FA-A1FF-4265-9DBB-E59D01A33D33}" type="presParOf" srcId="{F44DAF3F-3F13-4F8F-845B-D1FFE67BD22D}" destId="{1509D86D-F863-43A4-B7E8-0FDBD47A3CA0}" srcOrd="1" destOrd="0" presId="urn:microsoft.com/office/officeart/2005/8/layout/hierarchy1"/>
    <dgm:cxn modelId="{C6EDF18A-EAC0-4EC0-B021-F616158EAD56}" type="presParOf" srcId="{DD2F9F1C-AC86-4F44-B099-781ECB871359}" destId="{B3FD82DD-F9C8-4AFE-B23D-360ECFD7B193}" srcOrd="1" destOrd="0" presId="urn:microsoft.com/office/officeart/2005/8/layout/hierarchy1"/>
    <dgm:cxn modelId="{4FD60BDD-5434-4660-A6E0-FD0998450B25}" type="presParOf" srcId="{B3FD82DD-F9C8-4AFE-B23D-360ECFD7B193}" destId="{EE61EF2E-CC77-4F49-8A0B-E7110156EC34}" srcOrd="0" destOrd="0" presId="urn:microsoft.com/office/officeart/2005/8/layout/hierarchy1"/>
    <dgm:cxn modelId="{91E62A3F-A410-4AA8-A2AE-D03A90715017}" type="presParOf" srcId="{EE61EF2E-CC77-4F49-8A0B-E7110156EC34}" destId="{CA6FB6EC-BD8C-4FC4-ACC5-B34FD2FCB458}" srcOrd="0" destOrd="0" presId="urn:microsoft.com/office/officeart/2005/8/layout/hierarchy1"/>
    <dgm:cxn modelId="{0E82F0EF-9561-46DA-8BDD-F9663C47C822}" type="presParOf" srcId="{EE61EF2E-CC77-4F49-8A0B-E7110156EC34}" destId="{978F6495-2032-47E1-BDE0-270848C4B788}" srcOrd="1" destOrd="0" presId="urn:microsoft.com/office/officeart/2005/8/layout/hierarchy1"/>
    <dgm:cxn modelId="{DDEC2365-890B-4D21-B6E4-D02BC5FABEEA}" type="presParOf" srcId="{B3FD82DD-F9C8-4AFE-B23D-360ECFD7B193}" destId="{CFF83217-414C-4D26-AB2A-DD7DAA6ABFA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A929C-7E98-4415-8C13-5DF71A41637D}">
      <dsp:nvSpPr>
        <dsp:cNvPr id="0" name=""/>
        <dsp:cNvSpPr/>
      </dsp:nvSpPr>
      <dsp:spPr>
        <a:xfrm>
          <a:off x="7077291" y="3294222"/>
          <a:ext cx="2074983" cy="493751"/>
        </a:xfrm>
        <a:custGeom>
          <a:avLst/>
          <a:gdLst/>
          <a:ahLst/>
          <a:cxnLst/>
          <a:rect l="0" t="0" r="0" b="0"/>
          <a:pathLst>
            <a:path>
              <a:moveTo>
                <a:pt x="0" y="0"/>
              </a:moveTo>
              <a:lnTo>
                <a:pt x="0" y="382333"/>
              </a:lnTo>
              <a:lnTo>
                <a:pt x="1178882" y="382333"/>
              </a:lnTo>
              <a:lnTo>
                <a:pt x="1178882" y="561040"/>
              </a:lnTo>
            </a:path>
          </a:pathLst>
        </a:custGeom>
        <a:noFill/>
        <a:ln w="19050" cap="flat" cmpd="sng" algn="ctr">
          <a:solidFill>
            <a:srgbClr val="A6B727">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37018DE-7540-42F5-A4CF-D51107B06A89}">
      <dsp:nvSpPr>
        <dsp:cNvPr id="0" name=""/>
        <dsp:cNvSpPr/>
      </dsp:nvSpPr>
      <dsp:spPr>
        <a:xfrm>
          <a:off x="7031571" y="3294222"/>
          <a:ext cx="91440" cy="493751"/>
        </a:xfrm>
        <a:custGeom>
          <a:avLst/>
          <a:gdLst/>
          <a:ahLst/>
          <a:cxnLst/>
          <a:rect l="0" t="0" r="0" b="0"/>
          <a:pathLst>
            <a:path>
              <a:moveTo>
                <a:pt x="1178882" y="0"/>
              </a:moveTo>
              <a:lnTo>
                <a:pt x="1178882" y="382333"/>
              </a:lnTo>
              <a:lnTo>
                <a:pt x="0" y="382333"/>
              </a:lnTo>
              <a:lnTo>
                <a:pt x="0" y="561040"/>
              </a:lnTo>
            </a:path>
          </a:pathLst>
        </a:custGeom>
        <a:noFill/>
        <a:ln w="19050" cap="flat" cmpd="sng" algn="ctr">
          <a:solidFill>
            <a:srgbClr val="A6B727">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EB03125-8D81-492A-BCD8-0BA55D73E355}">
      <dsp:nvSpPr>
        <dsp:cNvPr id="0" name=""/>
        <dsp:cNvSpPr/>
      </dsp:nvSpPr>
      <dsp:spPr>
        <a:xfrm>
          <a:off x="5002308" y="3294222"/>
          <a:ext cx="2074983" cy="493751"/>
        </a:xfrm>
        <a:custGeom>
          <a:avLst/>
          <a:gdLst/>
          <a:ahLst/>
          <a:cxnLst/>
          <a:rect l="0" t="0" r="0" b="0"/>
          <a:pathLst>
            <a:path>
              <a:moveTo>
                <a:pt x="3536647" y="0"/>
              </a:moveTo>
              <a:lnTo>
                <a:pt x="3536647" y="382333"/>
              </a:lnTo>
              <a:lnTo>
                <a:pt x="0" y="382333"/>
              </a:lnTo>
              <a:lnTo>
                <a:pt x="0" y="561040"/>
              </a:lnTo>
            </a:path>
          </a:pathLst>
        </a:custGeom>
        <a:noFill/>
        <a:ln w="19050" cap="flat" cmpd="sng" algn="ctr">
          <a:solidFill>
            <a:srgbClr val="A6B727">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9CFF2C8-7688-4D6B-ABF2-E0679F57DBBE}">
      <dsp:nvSpPr>
        <dsp:cNvPr id="0" name=""/>
        <dsp:cNvSpPr/>
      </dsp:nvSpPr>
      <dsp:spPr>
        <a:xfrm>
          <a:off x="3982795" y="1740404"/>
          <a:ext cx="3094496" cy="475769"/>
        </a:xfrm>
        <a:custGeom>
          <a:avLst/>
          <a:gdLst/>
          <a:ahLst/>
          <a:cxnLst/>
          <a:rect l="0" t="0" r="0" b="0"/>
          <a:pathLst>
            <a:path>
              <a:moveTo>
                <a:pt x="2967635" y="0"/>
              </a:moveTo>
              <a:lnTo>
                <a:pt x="2967635" y="361900"/>
              </a:lnTo>
              <a:lnTo>
                <a:pt x="0" y="361900"/>
              </a:lnTo>
              <a:lnTo>
                <a:pt x="0" y="540608"/>
              </a:lnTo>
            </a:path>
          </a:pathLst>
        </a:custGeom>
        <a:noFill/>
        <a:ln w="19050" cap="flat" cmpd="sng" algn="ctr">
          <a:solidFill>
            <a:srgbClr val="A6B727">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1A85076-D030-4CC6-9D2C-31289CF07207}">
      <dsp:nvSpPr>
        <dsp:cNvPr id="0" name=""/>
        <dsp:cNvSpPr/>
      </dsp:nvSpPr>
      <dsp:spPr>
        <a:xfrm>
          <a:off x="2881604" y="3294222"/>
          <a:ext cx="91440" cy="493751"/>
        </a:xfrm>
        <a:custGeom>
          <a:avLst/>
          <a:gdLst/>
          <a:ahLst/>
          <a:cxnLst/>
          <a:rect l="0" t="0" r="0" b="0"/>
          <a:pathLst>
            <a:path>
              <a:moveTo>
                <a:pt x="45720" y="0"/>
              </a:moveTo>
              <a:lnTo>
                <a:pt x="45720" y="4937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D4F0F2-1E93-4910-9317-F17377B8A6B0}">
      <dsp:nvSpPr>
        <dsp:cNvPr id="0" name=""/>
        <dsp:cNvSpPr/>
      </dsp:nvSpPr>
      <dsp:spPr>
        <a:xfrm>
          <a:off x="2927324" y="1740404"/>
          <a:ext cx="1055470" cy="475769"/>
        </a:xfrm>
        <a:custGeom>
          <a:avLst/>
          <a:gdLst/>
          <a:ahLst/>
          <a:cxnLst/>
          <a:rect l="0" t="0" r="0" b="0"/>
          <a:pathLst>
            <a:path>
              <a:moveTo>
                <a:pt x="0" y="0"/>
              </a:moveTo>
              <a:lnTo>
                <a:pt x="0" y="361900"/>
              </a:lnTo>
              <a:lnTo>
                <a:pt x="2926777" y="361900"/>
              </a:lnTo>
              <a:lnTo>
                <a:pt x="2926777" y="540608"/>
              </a:lnTo>
            </a:path>
          </a:pathLst>
        </a:custGeom>
        <a:noFill/>
        <a:ln w="19050" cap="flat" cmpd="sng" algn="ctr">
          <a:solidFill>
            <a:srgbClr val="A6B727">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3EFE4D6-E1A1-412B-B4E2-8BBC73527F3F}">
      <dsp:nvSpPr>
        <dsp:cNvPr id="0" name=""/>
        <dsp:cNvSpPr/>
      </dsp:nvSpPr>
      <dsp:spPr>
        <a:xfrm>
          <a:off x="852340" y="1740404"/>
          <a:ext cx="3130454" cy="475769"/>
        </a:xfrm>
        <a:custGeom>
          <a:avLst/>
          <a:gdLst/>
          <a:ahLst/>
          <a:cxnLst/>
          <a:rect l="0" t="0" r="0" b="0"/>
          <a:pathLst>
            <a:path>
              <a:moveTo>
                <a:pt x="3130454" y="0"/>
              </a:moveTo>
              <a:lnTo>
                <a:pt x="3130454" y="318495"/>
              </a:lnTo>
              <a:lnTo>
                <a:pt x="0" y="318495"/>
              </a:lnTo>
              <a:lnTo>
                <a:pt x="0" y="4757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F1B2D4-7E22-424E-B56F-73666C598307}">
      <dsp:nvSpPr>
        <dsp:cNvPr id="0" name=""/>
        <dsp:cNvSpPr/>
      </dsp:nvSpPr>
      <dsp:spPr>
        <a:xfrm>
          <a:off x="3133938" y="662356"/>
          <a:ext cx="1697713" cy="1078048"/>
        </a:xfrm>
        <a:prstGeom prst="roundRect">
          <a:avLst>
            <a:gd name="adj" fmla="val 10000"/>
          </a:avLst>
        </a:prstGeom>
        <a:solidFill>
          <a:srgbClr val="A6B727">
            <a:hueOff val="0"/>
            <a:satOff val="0"/>
            <a:lumOff val="0"/>
            <a:alphaOff val="0"/>
          </a:srgbClr>
        </a:solidFill>
        <a:ln w="1905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CCDEBC-DBDC-4406-B958-5F38F334596D}">
      <dsp:nvSpPr>
        <dsp:cNvPr id="0" name=""/>
        <dsp:cNvSpPr/>
      </dsp:nvSpPr>
      <dsp:spPr>
        <a:xfrm>
          <a:off x="3322573" y="841559"/>
          <a:ext cx="1697713" cy="1078048"/>
        </a:xfrm>
        <a:prstGeom prst="roundRect">
          <a:avLst>
            <a:gd name="adj" fmla="val 10000"/>
          </a:avLst>
        </a:prstGeo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rgbClr val="000000">
                  <a:hueOff val="0"/>
                  <a:satOff val="0"/>
                  <a:lumOff val="0"/>
                  <a:alphaOff val="0"/>
                </a:srgbClr>
              </a:solidFill>
              <a:latin typeface="Corbel" panose="020B0503020204020204"/>
              <a:ea typeface="宋体" panose="02010600030101010101" pitchFamily="2" charset="-122"/>
              <a:cs typeface="+mn-cs"/>
            </a:rPr>
            <a:t>参考语法</a:t>
          </a:r>
        </a:p>
      </dsp:txBody>
      <dsp:txXfrm>
        <a:off x="3354148" y="873134"/>
        <a:ext cx="1634563" cy="1014898"/>
      </dsp:txXfrm>
    </dsp:sp>
    <dsp:sp modelId="{84F53FB4-A2A7-4BDC-9321-89D88216D361}">
      <dsp:nvSpPr>
        <dsp:cNvPr id="0" name=""/>
        <dsp:cNvSpPr/>
      </dsp:nvSpPr>
      <dsp:spPr>
        <a:xfrm>
          <a:off x="3484" y="2216174"/>
          <a:ext cx="1697713" cy="1078048"/>
        </a:xfrm>
        <a:prstGeom prst="roundRect">
          <a:avLst>
            <a:gd name="adj" fmla="val 10000"/>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511EAA-5F7A-4EBA-AA73-94B694060E8E}">
      <dsp:nvSpPr>
        <dsp:cNvPr id="0" name=""/>
        <dsp:cNvSpPr/>
      </dsp:nvSpPr>
      <dsp:spPr>
        <a:xfrm>
          <a:off x="192118" y="2395377"/>
          <a:ext cx="1697713" cy="1078048"/>
        </a:xfrm>
        <a:prstGeom prst="roundRect">
          <a:avLst>
            <a:gd name="adj" fmla="val 10000"/>
          </a:avLst>
        </a:prstGeo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srgbClr val="000000">
                  <a:hueOff val="0"/>
                  <a:satOff val="0"/>
                  <a:lumOff val="0"/>
                  <a:alphaOff val="0"/>
                </a:srgbClr>
              </a:solidFill>
              <a:latin typeface="Corbel" panose="020B0503020204020204"/>
              <a:ea typeface="宋体" panose="02010600030101010101" pitchFamily="2" charset="-122"/>
              <a:cs typeface="+mn-cs"/>
            </a:rPr>
            <a:t>音系</a:t>
          </a:r>
        </a:p>
      </dsp:txBody>
      <dsp:txXfrm>
        <a:off x="223693" y="2426952"/>
        <a:ext cx="1634563" cy="1014898"/>
      </dsp:txXfrm>
    </dsp:sp>
    <dsp:sp modelId="{7F43C62A-8764-40CA-9971-D24AF3C8F21C}">
      <dsp:nvSpPr>
        <dsp:cNvPr id="0" name=""/>
        <dsp:cNvSpPr/>
      </dsp:nvSpPr>
      <dsp:spPr>
        <a:xfrm>
          <a:off x="2078467" y="2216174"/>
          <a:ext cx="1697713" cy="1078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E3B21-A7DA-4AEB-9EA2-CC2912D39237}">
      <dsp:nvSpPr>
        <dsp:cNvPr id="0" name=""/>
        <dsp:cNvSpPr/>
      </dsp:nvSpPr>
      <dsp:spPr>
        <a:xfrm>
          <a:off x="2267102" y="2395377"/>
          <a:ext cx="1697713" cy="1078048"/>
        </a:xfrm>
        <a:prstGeom prst="roundRect">
          <a:avLst>
            <a:gd name="adj" fmla="val 10000"/>
          </a:avLst>
        </a:prstGeo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rgbClr val="000000">
                  <a:hueOff val="0"/>
                  <a:satOff val="0"/>
                  <a:lumOff val="0"/>
                  <a:alphaOff val="0"/>
                </a:srgbClr>
              </a:solidFill>
              <a:latin typeface="Corbel" panose="020B0503020204020204"/>
              <a:ea typeface="宋体" panose="02010600030101010101" pitchFamily="2" charset="-122"/>
              <a:cs typeface="+mn-cs"/>
            </a:rPr>
            <a:t>词法</a:t>
          </a:r>
        </a:p>
      </dsp:txBody>
      <dsp:txXfrm>
        <a:off x="2298677" y="2426952"/>
        <a:ext cx="1634563" cy="1014898"/>
      </dsp:txXfrm>
    </dsp:sp>
    <dsp:sp modelId="{C09364B1-FF39-46F4-8018-DF45D5750F69}">
      <dsp:nvSpPr>
        <dsp:cNvPr id="0" name=""/>
        <dsp:cNvSpPr/>
      </dsp:nvSpPr>
      <dsp:spPr>
        <a:xfrm>
          <a:off x="2078467" y="3787974"/>
          <a:ext cx="1697713" cy="1078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23DFE9-46F3-4616-B7E4-19DB95BA1F67}">
      <dsp:nvSpPr>
        <dsp:cNvPr id="0" name=""/>
        <dsp:cNvSpPr/>
      </dsp:nvSpPr>
      <dsp:spPr>
        <a:xfrm>
          <a:off x="2267102" y="3967177"/>
          <a:ext cx="1697713" cy="1078048"/>
        </a:xfrm>
        <a:prstGeom prst="roundRect">
          <a:avLst>
            <a:gd name="adj" fmla="val 10000"/>
          </a:avLst>
        </a:prstGeo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词类及构词法</a:t>
          </a:r>
        </a:p>
      </dsp:txBody>
      <dsp:txXfrm>
        <a:off x="2298677" y="3998752"/>
        <a:ext cx="1634563" cy="1014898"/>
      </dsp:txXfrm>
    </dsp:sp>
    <dsp:sp modelId="{8DD8B345-A394-4F9C-A785-706652FB6787}">
      <dsp:nvSpPr>
        <dsp:cNvPr id="0" name=""/>
        <dsp:cNvSpPr/>
      </dsp:nvSpPr>
      <dsp:spPr>
        <a:xfrm>
          <a:off x="6228434" y="2216174"/>
          <a:ext cx="1697713" cy="1078048"/>
        </a:xfrm>
        <a:prstGeom prst="roundRect">
          <a:avLst>
            <a:gd name="adj" fmla="val 10000"/>
          </a:avLst>
        </a:prstGeom>
        <a:solidFill>
          <a:srgbClr val="A6B727">
            <a:hueOff val="0"/>
            <a:satOff val="0"/>
            <a:lumOff val="0"/>
            <a:alphaOff val="0"/>
          </a:srgbClr>
        </a:solidFill>
        <a:ln w="1905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770606-00F2-42FF-85A0-EE5D069ACFA3}">
      <dsp:nvSpPr>
        <dsp:cNvPr id="0" name=""/>
        <dsp:cNvSpPr/>
      </dsp:nvSpPr>
      <dsp:spPr>
        <a:xfrm>
          <a:off x="6417069" y="2395377"/>
          <a:ext cx="1697713" cy="1078048"/>
        </a:xfrm>
        <a:prstGeom prst="roundRect">
          <a:avLst>
            <a:gd name="adj" fmla="val 10000"/>
          </a:avLst>
        </a:prstGeo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rgbClr val="000000">
                  <a:hueOff val="0"/>
                  <a:satOff val="0"/>
                  <a:lumOff val="0"/>
                  <a:alphaOff val="0"/>
                </a:srgbClr>
              </a:solidFill>
              <a:latin typeface="Corbel" panose="020B0503020204020204"/>
              <a:ea typeface="宋体" panose="02010600030101010101" pitchFamily="2" charset="-122"/>
              <a:cs typeface="+mn-cs"/>
            </a:rPr>
            <a:t>句法</a:t>
          </a:r>
        </a:p>
      </dsp:txBody>
      <dsp:txXfrm>
        <a:off x="6448644" y="2426952"/>
        <a:ext cx="1634563" cy="1014898"/>
      </dsp:txXfrm>
    </dsp:sp>
    <dsp:sp modelId="{07B1BD38-853F-47BC-AC39-73E2390214CB}">
      <dsp:nvSpPr>
        <dsp:cNvPr id="0" name=""/>
        <dsp:cNvSpPr/>
      </dsp:nvSpPr>
      <dsp:spPr>
        <a:xfrm>
          <a:off x="4153451" y="3787974"/>
          <a:ext cx="1697713" cy="1078048"/>
        </a:xfrm>
        <a:prstGeom prst="roundRect">
          <a:avLst>
            <a:gd name="adj" fmla="val 10000"/>
          </a:avLst>
        </a:prstGeom>
        <a:solidFill>
          <a:srgbClr val="A6B727">
            <a:hueOff val="0"/>
            <a:satOff val="0"/>
            <a:lumOff val="0"/>
            <a:alphaOff val="0"/>
          </a:srgbClr>
        </a:solidFill>
        <a:ln w="1905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EFEF7C-4363-4350-B648-17F86CCEFE1B}">
      <dsp:nvSpPr>
        <dsp:cNvPr id="0" name=""/>
        <dsp:cNvSpPr/>
      </dsp:nvSpPr>
      <dsp:spPr>
        <a:xfrm>
          <a:off x="4342086" y="3967177"/>
          <a:ext cx="1697713" cy="1078048"/>
        </a:xfrm>
        <a:prstGeom prst="roundRect">
          <a:avLst>
            <a:gd name="adj" fmla="val 10000"/>
          </a:avLst>
        </a:prstGeo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rgbClr val="000000">
                  <a:hueOff val="0"/>
                  <a:satOff val="0"/>
                  <a:lumOff val="0"/>
                  <a:alphaOff val="0"/>
                </a:srgbClr>
              </a:solidFill>
              <a:latin typeface="Corbel" panose="020B0503020204020204"/>
              <a:ea typeface="宋体" panose="02010600030101010101" pitchFamily="2" charset="-122"/>
              <a:cs typeface="+mn-cs"/>
            </a:rPr>
            <a:t>名词及名词短语</a:t>
          </a:r>
        </a:p>
      </dsp:txBody>
      <dsp:txXfrm>
        <a:off x="4373661" y="3998752"/>
        <a:ext cx="1634563" cy="1014898"/>
      </dsp:txXfrm>
    </dsp:sp>
    <dsp:sp modelId="{55E9CE2F-8702-4DE1-BBE7-EB8B215410E4}">
      <dsp:nvSpPr>
        <dsp:cNvPr id="0" name=""/>
        <dsp:cNvSpPr/>
      </dsp:nvSpPr>
      <dsp:spPr>
        <a:xfrm>
          <a:off x="6228434" y="3787974"/>
          <a:ext cx="1697713" cy="1078048"/>
        </a:xfrm>
        <a:prstGeom prst="roundRect">
          <a:avLst>
            <a:gd name="adj" fmla="val 10000"/>
          </a:avLst>
        </a:prstGeom>
        <a:solidFill>
          <a:srgbClr val="A6B727">
            <a:hueOff val="0"/>
            <a:satOff val="0"/>
            <a:lumOff val="0"/>
            <a:alphaOff val="0"/>
          </a:srgbClr>
        </a:solidFill>
        <a:ln w="1905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A70B4-BBAE-4D94-A42F-6D535500B77C}">
      <dsp:nvSpPr>
        <dsp:cNvPr id="0" name=""/>
        <dsp:cNvSpPr/>
      </dsp:nvSpPr>
      <dsp:spPr>
        <a:xfrm>
          <a:off x="6417069" y="3967177"/>
          <a:ext cx="1697713" cy="1078048"/>
        </a:xfrm>
        <a:prstGeom prst="roundRect">
          <a:avLst>
            <a:gd name="adj" fmla="val 10000"/>
          </a:avLst>
        </a:prstGeo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rgbClr val="000000">
                  <a:hueOff val="0"/>
                  <a:satOff val="0"/>
                  <a:lumOff val="0"/>
                  <a:alphaOff val="0"/>
                </a:srgbClr>
              </a:solidFill>
              <a:latin typeface="Corbel" panose="020B0503020204020204"/>
              <a:ea typeface="宋体" panose="02010600030101010101" pitchFamily="2" charset="-122"/>
              <a:cs typeface="+mn-cs"/>
            </a:rPr>
            <a:t>谓词及谓词短语</a:t>
          </a:r>
        </a:p>
      </dsp:txBody>
      <dsp:txXfrm>
        <a:off x="6448644" y="3998752"/>
        <a:ext cx="1634563" cy="1014898"/>
      </dsp:txXfrm>
    </dsp:sp>
    <dsp:sp modelId="{3A8E8DC5-7173-4AD4-B322-968A78D331A3}">
      <dsp:nvSpPr>
        <dsp:cNvPr id="0" name=""/>
        <dsp:cNvSpPr/>
      </dsp:nvSpPr>
      <dsp:spPr>
        <a:xfrm>
          <a:off x="8303418" y="3787974"/>
          <a:ext cx="1697713" cy="1078048"/>
        </a:xfrm>
        <a:prstGeom prst="roundRect">
          <a:avLst>
            <a:gd name="adj" fmla="val 10000"/>
          </a:avLst>
        </a:prstGeom>
        <a:solidFill>
          <a:srgbClr val="A6B727">
            <a:hueOff val="0"/>
            <a:satOff val="0"/>
            <a:lumOff val="0"/>
            <a:alphaOff val="0"/>
          </a:srgbClr>
        </a:solidFill>
        <a:ln w="1905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DD6966-CB3E-46E4-8E1B-0F1AD07A327B}">
      <dsp:nvSpPr>
        <dsp:cNvPr id="0" name=""/>
        <dsp:cNvSpPr/>
      </dsp:nvSpPr>
      <dsp:spPr>
        <a:xfrm>
          <a:off x="8492053" y="3967177"/>
          <a:ext cx="1697713" cy="1078048"/>
        </a:xfrm>
        <a:prstGeom prst="roundRect">
          <a:avLst>
            <a:gd name="adj" fmla="val 10000"/>
          </a:avLst>
        </a:prstGeo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rgbClr val="000000">
                  <a:hueOff val="0"/>
                  <a:satOff val="0"/>
                  <a:lumOff val="0"/>
                  <a:alphaOff val="0"/>
                </a:srgbClr>
              </a:solidFill>
              <a:latin typeface="Corbel" panose="020B0503020204020204"/>
              <a:ea typeface="宋体" panose="02010600030101010101" pitchFamily="2" charset="-122"/>
              <a:cs typeface="+mn-cs"/>
            </a:rPr>
            <a:t>简单句</a:t>
          </a:r>
          <a:r>
            <a:rPr lang="en-US" altLang="zh-CN" sz="2700" kern="1200" dirty="0">
              <a:solidFill>
                <a:srgbClr val="000000">
                  <a:hueOff val="0"/>
                  <a:satOff val="0"/>
                  <a:lumOff val="0"/>
                  <a:alphaOff val="0"/>
                </a:srgbClr>
              </a:solidFill>
              <a:latin typeface="Corbel" panose="020B0503020204020204"/>
              <a:ea typeface="宋体" panose="02010600030101010101" pitchFamily="2" charset="-122"/>
              <a:cs typeface="+mn-cs"/>
            </a:rPr>
            <a:t>……</a:t>
          </a:r>
          <a:endParaRPr lang="zh-CN" altLang="en-US" sz="2700" kern="1200" dirty="0">
            <a:solidFill>
              <a:srgbClr val="000000">
                <a:hueOff val="0"/>
                <a:satOff val="0"/>
                <a:lumOff val="0"/>
                <a:alphaOff val="0"/>
              </a:srgbClr>
            </a:solidFill>
            <a:latin typeface="Corbel" panose="020B0503020204020204"/>
            <a:ea typeface="宋体" panose="02010600030101010101" pitchFamily="2" charset="-122"/>
            <a:cs typeface="+mn-cs"/>
          </a:endParaRPr>
        </a:p>
      </dsp:txBody>
      <dsp:txXfrm>
        <a:off x="8523628" y="3998752"/>
        <a:ext cx="1634563" cy="1014898"/>
      </dsp:txXfrm>
    </dsp:sp>
    <dsp:sp modelId="{CA6FB6EC-BD8C-4FC4-ACC5-B34FD2FCB458}">
      <dsp:nvSpPr>
        <dsp:cNvPr id="0" name=""/>
        <dsp:cNvSpPr/>
      </dsp:nvSpPr>
      <dsp:spPr>
        <a:xfrm>
          <a:off x="8306902" y="2134506"/>
          <a:ext cx="1697713" cy="1078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8F6495-2032-47E1-BDE0-270848C4B788}">
      <dsp:nvSpPr>
        <dsp:cNvPr id="0" name=""/>
        <dsp:cNvSpPr/>
      </dsp:nvSpPr>
      <dsp:spPr>
        <a:xfrm>
          <a:off x="8495537" y="2313709"/>
          <a:ext cx="1697713" cy="1078048"/>
        </a:xfrm>
        <a:prstGeom prst="roundRect">
          <a:avLst>
            <a:gd name="adj" fmla="val 10000"/>
          </a:avLst>
        </a:prstGeom>
        <a:solidFill>
          <a:srgbClr val="FFFFFF">
            <a:alpha val="90000"/>
            <a:hueOff val="0"/>
            <a:satOff val="0"/>
            <a:lumOff val="0"/>
            <a:alphaOff val="0"/>
          </a:srgbClr>
        </a:solidFill>
        <a:ln w="19050" cap="flat" cmpd="sng" algn="ctr">
          <a:solidFill>
            <a:srgbClr val="A6B72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rgbClr val="000000">
                  <a:hueOff val="0"/>
                  <a:satOff val="0"/>
                  <a:lumOff val="0"/>
                  <a:alphaOff val="0"/>
                </a:srgbClr>
              </a:solidFill>
              <a:latin typeface="Corbel" panose="020B0503020204020204"/>
              <a:ea typeface="宋体" panose="02010600030101010101" pitchFamily="2" charset="-122"/>
              <a:cs typeface="+mn-cs"/>
            </a:rPr>
            <a:t>语义语用</a:t>
          </a:r>
        </a:p>
      </dsp:txBody>
      <dsp:txXfrm>
        <a:off x="8527112" y="2345284"/>
        <a:ext cx="1634563" cy="10148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F2E3D-3E54-8A56-DFBA-41200E339D0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C30919C-4492-A36C-BFBC-D712499522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194593C-0EEE-7338-49D0-B19A82F2CEAC}"/>
              </a:ext>
            </a:extLst>
          </p:cNvPr>
          <p:cNvSpPr>
            <a:spLocks noGrp="1"/>
          </p:cNvSpPr>
          <p:nvPr>
            <p:ph type="dt" sz="half" idx="10"/>
          </p:nvPr>
        </p:nvSpPr>
        <p:spPr/>
        <p:txBody>
          <a:bodyPr/>
          <a:lstStyle/>
          <a:p>
            <a:fld id="{61C5C821-E90A-46F0-ABE6-AA4390C59E7A}"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4F91F01F-480C-D190-F084-433F2C50FB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5CE0DF-4E67-EC61-7298-C335497DAB03}"/>
              </a:ext>
            </a:extLst>
          </p:cNvPr>
          <p:cNvSpPr>
            <a:spLocks noGrp="1"/>
          </p:cNvSpPr>
          <p:nvPr>
            <p:ph type="sldNum" sz="quarter" idx="12"/>
          </p:nvPr>
        </p:nvSpPr>
        <p:spPr/>
        <p:txBody>
          <a:body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22138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C5077-B3BB-DA35-FA74-F1F1CC6123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5F202DA-FD02-72DF-6ED7-465355B4F73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CBE704-9508-7A68-7D2D-474B8ABDFC3D}"/>
              </a:ext>
            </a:extLst>
          </p:cNvPr>
          <p:cNvSpPr>
            <a:spLocks noGrp="1"/>
          </p:cNvSpPr>
          <p:nvPr>
            <p:ph type="dt" sz="half" idx="10"/>
          </p:nvPr>
        </p:nvSpPr>
        <p:spPr/>
        <p:txBody>
          <a:bodyPr/>
          <a:lstStyle/>
          <a:p>
            <a:fld id="{61C5C821-E90A-46F0-ABE6-AA4390C59E7A}"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D0BE61A8-A62D-04BE-BA6F-7BCB0BBC22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FD2941-8A64-FCC4-EAE3-5ADC6DE59DC1}"/>
              </a:ext>
            </a:extLst>
          </p:cNvPr>
          <p:cNvSpPr>
            <a:spLocks noGrp="1"/>
          </p:cNvSpPr>
          <p:nvPr>
            <p:ph type="sldNum" sz="quarter" idx="12"/>
          </p:nvPr>
        </p:nvSpPr>
        <p:spPr/>
        <p:txBody>
          <a:body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1630575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21C443-7355-BBC6-9F94-73BDD74D35A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BD0AB6F-5560-984C-CA62-DBA523E5435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4AE87E-B1A5-DA20-4F5F-D923D214C295}"/>
              </a:ext>
            </a:extLst>
          </p:cNvPr>
          <p:cNvSpPr>
            <a:spLocks noGrp="1"/>
          </p:cNvSpPr>
          <p:nvPr>
            <p:ph type="dt" sz="half" idx="10"/>
          </p:nvPr>
        </p:nvSpPr>
        <p:spPr/>
        <p:txBody>
          <a:bodyPr/>
          <a:lstStyle/>
          <a:p>
            <a:fld id="{61C5C821-E90A-46F0-ABE6-AA4390C59E7A}"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18A2CA2D-6FF1-22B2-CD2A-50EE025153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9D7557-F8DD-5690-378E-DA7B5B95428F}"/>
              </a:ext>
            </a:extLst>
          </p:cNvPr>
          <p:cNvSpPr>
            <a:spLocks noGrp="1"/>
          </p:cNvSpPr>
          <p:nvPr>
            <p:ph type="sldNum" sz="quarter" idx="12"/>
          </p:nvPr>
        </p:nvSpPr>
        <p:spPr/>
        <p:txBody>
          <a:body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123759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7BCAB-BF9C-7B3A-E5E7-5E5585446959}"/>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057C23DD-70F2-EDEE-309B-6A57E79157EE}"/>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005A977-790F-9A06-C7C6-6707A480CB2D}"/>
              </a:ext>
            </a:extLst>
          </p:cNvPr>
          <p:cNvSpPr>
            <a:spLocks noGrp="1"/>
          </p:cNvSpPr>
          <p:nvPr>
            <p:ph type="dt" sz="half" idx="10"/>
          </p:nvPr>
        </p:nvSpPr>
        <p:spPr/>
        <p:txBody>
          <a:bodyPr/>
          <a:lstStyle/>
          <a:p>
            <a:fld id="{61C5C821-E90A-46F0-ABE6-AA4390C59E7A}"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E95B42CE-F509-3B0B-9AB8-62CF341E4A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2BB6F5-BC16-5DDA-7378-F1AEB542D74E}"/>
              </a:ext>
            </a:extLst>
          </p:cNvPr>
          <p:cNvSpPr>
            <a:spLocks noGrp="1"/>
          </p:cNvSpPr>
          <p:nvPr>
            <p:ph type="sldNum" sz="quarter" idx="12"/>
          </p:nvPr>
        </p:nvSpPr>
        <p:spPr/>
        <p:txBody>
          <a:body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248039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F197D-CF88-9ED9-46C6-B158F4C105C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7A269B6-0027-E387-2F85-1D8ECA8B32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D500A9-5040-9A6E-FFD3-A3AEC9F421BA}"/>
              </a:ext>
            </a:extLst>
          </p:cNvPr>
          <p:cNvSpPr>
            <a:spLocks noGrp="1"/>
          </p:cNvSpPr>
          <p:nvPr>
            <p:ph type="dt" sz="half" idx="10"/>
          </p:nvPr>
        </p:nvSpPr>
        <p:spPr/>
        <p:txBody>
          <a:bodyPr/>
          <a:lstStyle/>
          <a:p>
            <a:fld id="{61C5C821-E90A-46F0-ABE6-AA4390C59E7A}"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3C2DDF3F-4BB8-EC5B-2F93-A9E005B428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5C9839-0E6E-95F8-DB63-80BA0584CB17}"/>
              </a:ext>
            </a:extLst>
          </p:cNvPr>
          <p:cNvSpPr>
            <a:spLocks noGrp="1"/>
          </p:cNvSpPr>
          <p:nvPr>
            <p:ph type="sldNum" sz="quarter" idx="12"/>
          </p:nvPr>
        </p:nvSpPr>
        <p:spPr/>
        <p:txBody>
          <a:body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3630340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FF61E-B433-5EC0-DC6D-FBFA590331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2E966A-0981-55B3-BA5D-5EB753917B7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BC8DE1-812F-8588-E5AD-AFBCC423C55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393D648-C415-50EB-BC9A-3622E17E90D7}"/>
              </a:ext>
            </a:extLst>
          </p:cNvPr>
          <p:cNvSpPr>
            <a:spLocks noGrp="1"/>
          </p:cNvSpPr>
          <p:nvPr>
            <p:ph type="dt" sz="half" idx="10"/>
          </p:nvPr>
        </p:nvSpPr>
        <p:spPr/>
        <p:txBody>
          <a:bodyPr/>
          <a:lstStyle/>
          <a:p>
            <a:fld id="{61C5C821-E90A-46F0-ABE6-AA4390C59E7A}" type="datetimeFigureOut">
              <a:rPr lang="zh-CN" altLang="en-US" smtClean="0"/>
              <a:t>2024/3/13</a:t>
            </a:fld>
            <a:endParaRPr lang="zh-CN" altLang="en-US"/>
          </a:p>
        </p:txBody>
      </p:sp>
      <p:sp>
        <p:nvSpPr>
          <p:cNvPr id="6" name="页脚占位符 5">
            <a:extLst>
              <a:ext uri="{FF2B5EF4-FFF2-40B4-BE49-F238E27FC236}">
                <a16:creationId xmlns:a16="http://schemas.microsoft.com/office/drawing/2014/main" id="{6366A807-5DE9-9337-5569-A8CCDDB7E40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334F6E-97E6-10C1-EF0A-027CDE58800A}"/>
              </a:ext>
            </a:extLst>
          </p:cNvPr>
          <p:cNvSpPr>
            <a:spLocks noGrp="1"/>
          </p:cNvSpPr>
          <p:nvPr>
            <p:ph type="sldNum" sz="quarter" idx="12"/>
          </p:nvPr>
        </p:nvSpPr>
        <p:spPr/>
        <p:txBody>
          <a:body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1957158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91E7F-4979-5655-7F4A-075CF398D54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76E83B-054B-641B-0E4F-7310B3F9ED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2EB8DB5-9FA0-F3CA-1186-2D909863A9A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0F5B5F0-4A8F-34D1-333F-BF6C8404F8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1B0DF0-7800-DD81-C541-CAEFD67A983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1207EA6-769F-B868-4A81-572759B359B4}"/>
              </a:ext>
            </a:extLst>
          </p:cNvPr>
          <p:cNvSpPr>
            <a:spLocks noGrp="1"/>
          </p:cNvSpPr>
          <p:nvPr>
            <p:ph type="dt" sz="half" idx="10"/>
          </p:nvPr>
        </p:nvSpPr>
        <p:spPr/>
        <p:txBody>
          <a:bodyPr/>
          <a:lstStyle/>
          <a:p>
            <a:fld id="{61C5C821-E90A-46F0-ABE6-AA4390C59E7A}" type="datetimeFigureOut">
              <a:rPr lang="zh-CN" altLang="en-US" smtClean="0"/>
              <a:t>2024/3/13</a:t>
            </a:fld>
            <a:endParaRPr lang="zh-CN" altLang="en-US"/>
          </a:p>
        </p:txBody>
      </p:sp>
      <p:sp>
        <p:nvSpPr>
          <p:cNvPr id="8" name="页脚占位符 7">
            <a:extLst>
              <a:ext uri="{FF2B5EF4-FFF2-40B4-BE49-F238E27FC236}">
                <a16:creationId xmlns:a16="http://schemas.microsoft.com/office/drawing/2014/main" id="{4B6EBDA0-C7BB-1BE4-D8F8-48AFDF41A41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B69E386-4A46-4EB4-D623-C412E7BF7ABE}"/>
              </a:ext>
            </a:extLst>
          </p:cNvPr>
          <p:cNvSpPr>
            <a:spLocks noGrp="1"/>
          </p:cNvSpPr>
          <p:nvPr>
            <p:ph type="sldNum" sz="quarter" idx="12"/>
          </p:nvPr>
        </p:nvSpPr>
        <p:spPr/>
        <p:txBody>
          <a:body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1894861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98953-769D-0A15-633D-0395D23B3BF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8C460C-A96B-7F78-3554-6BC3EB7C24CD}"/>
              </a:ext>
            </a:extLst>
          </p:cNvPr>
          <p:cNvSpPr>
            <a:spLocks noGrp="1"/>
          </p:cNvSpPr>
          <p:nvPr>
            <p:ph type="dt" sz="half" idx="10"/>
          </p:nvPr>
        </p:nvSpPr>
        <p:spPr/>
        <p:txBody>
          <a:bodyPr/>
          <a:lstStyle/>
          <a:p>
            <a:fld id="{61C5C821-E90A-46F0-ABE6-AA4390C59E7A}" type="datetimeFigureOut">
              <a:rPr lang="zh-CN" altLang="en-US" smtClean="0"/>
              <a:t>2024/3/13</a:t>
            </a:fld>
            <a:endParaRPr lang="zh-CN" altLang="en-US"/>
          </a:p>
        </p:txBody>
      </p:sp>
      <p:sp>
        <p:nvSpPr>
          <p:cNvPr id="4" name="页脚占位符 3">
            <a:extLst>
              <a:ext uri="{FF2B5EF4-FFF2-40B4-BE49-F238E27FC236}">
                <a16:creationId xmlns:a16="http://schemas.microsoft.com/office/drawing/2014/main" id="{18530885-8722-3C26-2BDA-04C4B00F95B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2637EAD-8E02-1F34-0A37-FEC476493C3F}"/>
              </a:ext>
            </a:extLst>
          </p:cNvPr>
          <p:cNvSpPr>
            <a:spLocks noGrp="1"/>
          </p:cNvSpPr>
          <p:nvPr>
            <p:ph type="sldNum" sz="quarter" idx="12"/>
          </p:nvPr>
        </p:nvSpPr>
        <p:spPr/>
        <p:txBody>
          <a:body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3312549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543D2B-98E1-F023-D61A-583553B661F0}"/>
              </a:ext>
            </a:extLst>
          </p:cNvPr>
          <p:cNvSpPr>
            <a:spLocks noGrp="1"/>
          </p:cNvSpPr>
          <p:nvPr>
            <p:ph type="dt" sz="half" idx="10"/>
          </p:nvPr>
        </p:nvSpPr>
        <p:spPr/>
        <p:txBody>
          <a:bodyPr/>
          <a:lstStyle/>
          <a:p>
            <a:fld id="{61C5C821-E90A-46F0-ABE6-AA4390C59E7A}" type="datetimeFigureOut">
              <a:rPr lang="zh-CN" altLang="en-US" smtClean="0"/>
              <a:t>2024/3/13</a:t>
            </a:fld>
            <a:endParaRPr lang="zh-CN" altLang="en-US"/>
          </a:p>
        </p:txBody>
      </p:sp>
      <p:sp>
        <p:nvSpPr>
          <p:cNvPr id="3" name="页脚占位符 2">
            <a:extLst>
              <a:ext uri="{FF2B5EF4-FFF2-40B4-BE49-F238E27FC236}">
                <a16:creationId xmlns:a16="http://schemas.microsoft.com/office/drawing/2014/main" id="{DCC14504-A5FF-DFB6-F010-B1847104D9D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DF2C15F-55AA-8715-EAD3-1B6BFEBB6491}"/>
              </a:ext>
            </a:extLst>
          </p:cNvPr>
          <p:cNvSpPr>
            <a:spLocks noGrp="1"/>
          </p:cNvSpPr>
          <p:nvPr>
            <p:ph type="sldNum" sz="quarter" idx="12"/>
          </p:nvPr>
        </p:nvSpPr>
        <p:spPr/>
        <p:txBody>
          <a:body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3537250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8F809-BD8E-2EE1-1FAA-7173FAF5B3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2E5522-F180-6321-696C-0FDDBBE40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041564-809E-B9B5-A914-654FDAC3D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FA25CA9-5554-07A2-C212-181C1388DB5B}"/>
              </a:ext>
            </a:extLst>
          </p:cNvPr>
          <p:cNvSpPr>
            <a:spLocks noGrp="1"/>
          </p:cNvSpPr>
          <p:nvPr>
            <p:ph type="dt" sz="half" idx="10"/>
          </p:nvPr>
        </p:nvSpPr>
        <p:spPr/>
        <p:txBody>
          <a:bodyPr/>
          <a:lstStyle/>
          <a:p>
            <a:fld id="{61C5C821-E90A-46F0-ABE6-AA4390C59E7A}" type="datetimeFigureOut">
              <a:rPr lang="zh-CN" altLang="en-US" smtClean="0"/>
              <a:t>2024/3/13</a:t>
            </a:fld>
            <a:endParaRPr lang="zh-CN" altLang="en-US"/>
          </a:p>
        </p:txBody>
      </p:sp>
      <p:sp>
        <p:nvSpPr>
          <p:cNvPr id="6" name="页脚占位符 5">
            <a:extLst>
              <a:ext uri="{FF2B5EF4-FFF2-40B4-BE49-F238E27FC236}">
                <a16:creationId xmlns:a16="http://schemas.microsoft.com/office/drawing/2014/main" id="{BA51D04D-5C06-DD71-61A4-AD89624343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D7AFFCA-AA95-ABEF-420B-FD527B2A6EC0}"/>
              </a:ext>
            </a:extLst>
          </p:cNvPr>
          <p:cNvSpPr>
            <a:spLocks noGrp="1"/>
          </p:cNvSpPr>
          <p:nvPr>
            <p:ph type="sldNum" sz="quarter" idx="12"/>
          </p:nvPr>
        </p:nvSpPr>
        <p:spPr/>
        <p:txBody>
          <a:body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878528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19CBE-2F9B-D5CD-2576-95150D1E34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DDABF5-97EF-655A-3B72-ADCC7463D5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C361EA5-426C-D83D-47FA-DF0267A0C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614DA4F-D44B-6364-D4C7-19F43E6F34A5}"/>
              </a:ext>
            </a:extLst>
          </p:cNvPr>
          <p:cNvSpPr>
            <a:spLocks noGrp="1"/>
          </p:cNvSpPr>
          <p:nvPr>
            <p:ph type="dt" sz="half" idx="10"/>
          </p:nvPr>
        </p:nvSpPr>
        <p:spPr/>
        <p:txBody>
          <a:bodyPr/>
          <a:lstStyle/>
          <a:p>
            <a:fld id="{61C5C821-E90A-46F0-ABE6-AA4390C59E7A}" type="datetimeFigureOut">
              <a:rPr lang="zh-CN" altLang="en-US" smtClean="0"/>
              <a:t>2024/3/13</a:t>
            </a:fld>
            <a:endParaRPr lang="zh-CN" altLang="en-US"/>
          </a:p>
        </p:txBody>
      </p:sp>
      <p:sp>
        <p:nvSpPr>
          <p:cNvPr id="6" name="页脚占位符 5">
            <a:extLst>
              <a:ext uri="{FF2B5EF4-FFF2-40B4-BE49-F238E27FC236}">
                <a16:creationId xmlns:a16="http://schemas.microsoft.com/office/drawing/2014/main" id="{B1FBFC3F-4816-04B3-247A-BC6F13D0E8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D73483-EB1C-61A0-0EF6-E4E178E2B93F}"/>
              </a:ext>
            </a:extLst>
          </p:cNvPr>
          <p:cNvSpPr>
            <a:spLocks noGrp="1"/>
          </p:cNvSpPr>
          <p:nvPr>
            <p:ph type="sldNum" sz="quarter" idx="12"/>
          </p:nvPr>
        </p:nvSpPr>
        <p:spPr/>
        <p:txBody>
          <a:body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2213409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3CDEE1-E6BD-38A8-3FA0-0E732E74B8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F024FE0-9557-2BB2-87DB-5C6EE5A5B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C02D1F-6CD9-D7CD-0DCC-75E155659A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C5C821-E90A-46F0-ABE6-AA4390C59E7A}"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E413485C-5237-E704-DBDB-55F557A44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1C7DE90-DA76-5995-1738-39E22DB0D6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2292E-D80B-46EA-9EDA-908FC7109C5E}" type="slidenum">
              <a:rPr lang="zh-CN" altLang="en-US" smtClean="0"/>
              <a:t>‹#›</a:t>
            </a:fld>
            <a:endParaRPr lang="zh-CN" altLang="en-US"/>
          </a:p>
        </p:txBody>
      </p:sp>
    </p:spTree>
    <p:extLst>
      <p:ext uri="{BB962C8B-B14F-4D97-AF65-F5344CB8AC3E}">
        <p14:creationId xmlns:p14="http://schemas.microsoft.com/office/powerpoint/2010/main" val="2892906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video.weibo.com/show?fid=1034:501007432672876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CB8CE-36D5-FC97-0F53-1B45A5EFF48B}"/>
              </a:ext>
            </a:extLst>
          </p:cNvPr>
          <p:cNvSpPr>
            <a:spLocks noGrp="1"/>
          </p:cNvSpPr>
          <p:nvPr>
            <p:ph type="ctrTitle"/>
          </p:nvPr>
        </p:nvSpPr>
        <p:spPr/>
        <p:txBody>
          <a:bodyPr/>
          <a:lstStyle/>
          <a:p>
            <a:r>
              <a:rPr lang="zh-CN" altLang="en-US" dirty="0"/>
              <a:t>第二章  语言是符号系统 </a:t>
            </a:r>
          </a:p>
        </p:txBody>
      </p:sp>
      <p:sp>
        <p:nvSpPr>
          <p:cNvPr id="3" name="副标题 2">
            <a:extLst>
              <a:ext uri="{FF2B5EF4-FFF2-40B4-BE49-F238E27FC236}">
                <a16:creationId xmlns:a16="http://schemas.microsoft.com/office/drawing/2014/main" id="{F4CEF278-F7CE-12D3-6CEF-9CC92F5D5462}"/>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97599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p:txBody>
          <a:bodyPr vert="horz" wrap="square" lIns="91440" tIns="45720" rIns="91440" bIns="45720" anchor="ctr">
            <a:normAutofit/>
          </a:bodyPr>
          <a:lstStyle/>
          <a:p>
            <a:pPr eaLnBrk="1" hangingPunct="1"/>
            <a:r>
              <a:rPr lang="en-US" altLang="zh-CN" sz="3600" dirty="0">
                <a:solidFill>
                  <a:srgbClr val="000066"/>
                </a:solidFill>
              </a:rPr>
              <a:t>“</a:t>
            </a:r>
            <a:r>
              <a:rPr sz="3600" dirty="0">
                <a:solidFill>
                  <a:srgbClr val="000066"/>
                </a:solidFill>
              </a:rPr>
              <a:t>语言</a:t>
            </a:r>
            <a:r>
              <a:rPr lang="en-US" altLang="zh-CN" sz="3600" dirty="0">
                <a:solidFill>
                  <a:srgbClr val="000066"/>
                </a:solidFill>
              </a:rPr>
              <a:t>language”</a:t>
            </a:r>
            <a:r>
              <a:rPr sz="3600" dirty="0">
                <a:solidFill>
                  <a:srgbClr val="000066"/>
                </a:solidFill>
              </a:rPr>
              <a:t>和</a:t>
            </a:r>
            <a:r>
              <a:rPr lang="en-US" altLang="zh-CN" sz="3600" dirty="0">
                <a:solidFill>
                  <a:srgbClr val="000066"/>
                </a:solidFill>
              </a:rPr>
              <a:t>“</a:t>
            </a:r>
            <a:r>
              <a:rPr sz="3600" dirty="0">
                <a:solidFill>
                  <a:srgbClr val="000066"/>
                </a:solidFill>
              </a:rPr>
              <a:t>言语parole</a:t>
            </a:r>
            <a:r>
              <a:rPr lang="en-US" altLang="zh-CN" sz="3600" dirty="0">
                <a:solidFill>
                  <a:srgbClr val="000066"/>
                </a:solidFill>
              </a:rPr>
              <a:t>” </a:t>
            </a:r>
            <a:endParaRPr lang="zh-CN" altLang="en-US" sz="3600" dirty="0"/>
          </a:p>
        </p:txBody>
      </p:sp>
      <p:sp>
        <p:nvSpPr>
          <p:cNvPr id="37891" name="Rectangle 3"/>
          <p:cNvSpPr>
            <a:spLocks noGrp="1"/>
          </p:cNvSpPr>
          <p:nvPr>
            <p:ph idx="1"/>
          </p:nvPr>
        </p:nvSpPr>
        <p:spPr/>
        <p:txBody>
          <a:bodyPr vert="horz" wrap="square" lIns="91440" tIns="45720" rIns="91440" bIns="45720" anchor="t">
            <a:normAutofit/>
          </a:bodyPr>
          <a:lstStyle/>
          <a:p>
            <a:pPr eaLnBrk="1" hangingPunct="1">
              <a:buFont typeface="Wingdings" panose="05000000000000000000" pitchFamily="2" charset="2"/>
              <a:buNone/>
            </a:pPr>
            <a:r>
              <a:rPr lang="en-US" altLang="zh-CN" dirty="0">
                <a:ea typeface="华文彩云" panose="02010800040101010101" pitchFamily="2" charset="-122"/>
                <a:sym typeface="华文彩云" panose="02010800040101010101" pitchFamily="2" charset="-122"/>
              </a:rPr>
              <a:t> </a:t>
            </a:r>
            <a:r>
              <a:rPr sz="3600" dirty="0" err="1">
                <a:solidFill>
                  <a:srgbClr val="000066"/>
                </a:solidFill>
                <a:sym typeface="+mn-ea"/>
              </a:rPr>
              <a:t>定义</a:t>
            </a:r>
            <a:r>
              <a:rPr sz="3600" dirty="0">
                <a:solidFill>
                  <a:srgbClr val="000066"/>
                </a:solidFill>
                <a:sym typeface="+mn-ea"/>
              </a:rPr>
              <a:t>   </a:t>
            </a:r>
            <a:r>
              <a:rPr lang="zh-CN" altLang="en-US" sz="3600" dirty="0">
                <a:ea typeface="华文彩云" panose="02010800040101010101" pitchFamily="2" charset="-122"/>
                <a:sym typeface="华文彩云" panose="02010800040101010101" pitchFamily="2" charset="-122"/>
              </a:rPr>
              <a:t>言语</a:t>
            </a:r>
            <a:r>
              <a:rPr lang="zh-CN" altLang="en-US" sz="3600" dirty="0"/>
              <a:t>是个人说话的行为和结果</a:t>
            </a:r>
            <a:r>
              <a:rPr lang="en-US" altLang="zh-CN" sz="3600" dirty="0"/>
              <a:t>.</a:t>
            </a:r>
            <a:endParaRPr lang="zh-CN" altLang="en-US" sz="3600" dirty="0"/>
          </a:p>
          <a:p>
            <a:pPr eaLnBrk="1" hangingPunct="1">
              <a:buFont typeface="Wingdings" panose="05000000000000000000" pitchFamily="2" charset="2"/>
              <a:buNone/>
            </a:pPr>
            <a:r>
              <a:rPr lang="en-US" altLang="zh-CN" sz="3600" dirty="0">
                <a:ea typeface="华文彩云" panose="02010800040101010101" pitchFamily="2" charset="-122"/>
                <a:sym typeface="华文彩云" panose="02010800040101010101" pitchFamily="2" charset="-122"/>
              </a:rPr>
              <a:t>          </a:t>
            </a:r>
            <a:r>
              <a:rPr lang="zh-CN" altLang="en-US" sz="3600" dirty="0">
                <a:ea typeface="华文彩云" panose="02010800040101010101" pitchFamily="2" charset="-122"/>
                <a:sym typeface="华文彩云" panose="02010800040101010101" pitchFamily="2" charset="-122"/>
              </a:rPr>
              <a:t>语言</a:t>
            </a:r>
            <a:r>
              <a:rPr lang="zh-CN" altLang="en-US" sz="3600" dirty="0"/>
              <a:t>是从言语中概括出来被社会所公认的词语和规则的总和</a:t>
            </a:r>
            <a:r>
              <a:rPr lang="en-US" altLang="zh-CN" sz="3600" dirty="0"/>
              <a:t>.</a:t>
            </a:r>
            <a:endParaRPr lang="zh-CN" altLang="en-US" sz="3600" dirty="0"/>
          </a:p>
          <a:p>
            <a:pPr eaLnBrk="1" hangingPunct="1">
              <a:buFont typeface="Wingdings" panose="05000000000000000000" pitchFamily="2" charset="2"/>
              <a:buNone/>
            </a:pPr>
            <a:r>
              <a:rPr lang="en-US" altLang="zh-CN" sz="3600" dirty="0"/>
              <a:t>                       </a:t>
            </a:r>
            <a:r>
              <a:rPr lang="zh-CN" altLang="en-US" sz="3600" dirty="0">
                <a:ea typeface="华文彩云" panose="02010800040101010101" pitchFamily="2" charset="-122"/>
                <a:sym typeface="华文彩云" panose="02010800040101010101" pitchFamily="2" charset="-122"/>
              </a:rPr>
              <a:t>言语的两种形式</a:t>
            </a:r>
          </a:p>
          <a:p>
            <a:pPr eaLnBrk="1" hangingPunct="1">
              <a:buFont typeface="Wingdings" panose="05000000000000000000" pitchFamily="2" charset="2"/>
              <a:buNone/>
            </a:pPr>
            <a:r>
              <a:rPr lang="zh-CN" altLang="en-US" sz="3600" dirty="0"/>
              <a:t>                   </a:t>
            </a:r>
            <a:r>
              <a:rPr lang="zh-CN" altLang="en-US" sz="3600" dirty="0">
                <a:latin typeface="华文新魏" panose="02010800040101010101" pitchFamily="2" charset="-122"/>
                <a:ea typeface="华文新魏" panose="02010800040101010101" pitchFamily="2" charset="-122"/>
                <a:sym typeface="华文新魏" panose="02010800040101010101" pitchFamily="2" charset="-122"/>
              </a:rPr>
              <a:t>外部言语     内部言语</a:t>
            </a:r>
          </a:p>
          <a:p>
            <a:pPr eaLnBrk="1" hangingPunct="1">
              <a:buFont typeface="Wingdings" panose="05000000000000000000" pitchFamily="2" charset="2"/>
              <a:buNone/>
            </a:pPr>
            <a:r>
              <a:rPr lang="zh-CN" altLang="en-US" sz="3600" dirty="0"/>
              <a:t>  </a:t>
            </a:r>
            <a:r>
              <a:rPr lang="zh-CN" altLang="en-US" sz="3600" dirty="0">
                <a:ea typeface="华文新魏" panose="02010800040101010101" pitchFamily="2" charset="-122"/>
                <a:sym typeface="华文新魏" panose="02010800040101010101" pitchFamily="2" charset="-122"/>
              </a:rPr>
              <a:t>外部言语</a:t>
            </a:r>
            <a:r>
              <a:rPr lang="zh-CN" altLang="en-US" sz="3600" dirty="0"/>
              <a:t>是指说</a:t>
            </a:r>
            <a:r>
              <a:rPr lang="en-US" altLang="zh-CN" sz="3600" dirty="0"/>
              <a:t>(</a:t>
            </a:r>
            <a:r>
              <a:rPr lang="zh-CN" altLang="en-US" sz="3600" dirty="0"/>
              <a:t>写</a:t>
            </a:r>
            <a:r>
              <a:rPr lang="en-US" altLang="zh-CN" sz="3600" dirty="0"/>
              <a:t>)</a:t>
            </a:r>
            <a:r>
              <a:rPr lang="zh-CN" altLang="en-US" sz="3600" dirty="0"/>
              <a:t>出来的可使别人感知的话</a:t>
            </a:r>
            <a:r>
              <a:rPr lang="en-US" altLang="zh-CN" sz="3600" dirty="0"/>
              <a:t>. </a:t>
            </a:r>
          </a:p>
          <a:p>
            <a:pPr eaLnBrk="1" hangingPunct="1">
              <a:buFont typeface="Wingdings" panose="05000000000000000000" pitchFamily="2" charset="2"/>
              <a:buNone/>
            </a:pPr>
            <a:r>
              <a:rPr lang="en-US" altLang="zh-CN" sz="3600" dirty="0">
                <a:ea typeface="华文新魏" panose="02010800040101010101" pitchFamily="2" charset="-122"/>
                <a:sym typeface="华文新魏" panose="02010800040101010101" pitchFamily="2" charset="-122"/>
              </a:rPr>
              <a:t>  </a:t>
            </a:r>
            <a:r>
              <a:rPr lang="zh-CN" altLang="en-US" sz="3600" dirty="0">
                <a:ea typeface="华文新魏" panose="02010800040101010101" pitchFamily="2" charset="-122"/>
                <a:sym typeface="华文新魏" panose="02010800040101010101" pitchFamily="2" charset="-122"/>
              </a:rPr>
              <a:t>内部言语</a:t>
            </a:r>
            <a:r>
              <a:rPr lang="zh-CN" altLang="en-US" sz="3600" dirty="0"/>
              <a:t>是指没有说出来的脑子里的话</a:t>
            </a:r>
            <a:r>
              <a:rPr lang="en-US" altLang="zh-CN" sz="3600" dirty="0"/>
              <a:t>.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 calcmode="lin" valueType="num">
                                      <p:cBhvr>
                                        <p:cTn id="7" dur="500" fill="hold"/>
                                        <p:tgtEl>
                                          <p:spTgt spid="37890">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789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37891">
                                            <p:txEl>
                                              <p:pRg st="0" end="0"/>
                                            </p:txEl>
                                          </p:spTgt>
                                        </p:tgtEl>
                                        <p:attrNameLst>
                                          <p:attrName>style.visibility</p:attrName>
                                        </p:attrNameLst>
                                      </p:cBhvr>
                                      <p:to>
                                        <p:strVal val="visible"/>
                                      </p:to>
                                    </p:set>
                                    <p:animEffect filter="barn(outVertical)">
                                      <p:cBhvr>
                                        <p:cTn id="13" dur="500"/>
                                        <p:tgtEl>
                                          <p:spTgt spid="37891">
                                            <p:txEl>
                                              <p:pRg st="0" end="0"/>
                                            </p:txEl>
                                          </p:spTgt>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37891">
                                            <p:txEl>
                                              <p:pRg st="1" end="1"/>
                                            </p:txEl>
                                          </p:spTgt>
                                        </p:tgtEl>
                                        <p:attrNameLst>
                                          <p:attrName>style.visibility</p:attrName>
                                        </p:attrNameLst>
                                      </p:cBhvr>
                                      <p:to>
                                        <p:strVal val="visible"/>
                                      </p:to>
                                    </p:set>
                                    <p:animEffect filter="barn(outVertical)">
                                      <p:cBhvr>
                                        <p:cTn id="16" dur="500"/>
                                        <p:tgtEl>
                                          <p:spTgt spid="37891">
                                            <p:txEl>
                                              <p:pRg st="1" end="1"/>
                                            </p:txEl>
                                          </p:spTgt>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37891">
                                            <p:txEl>
                                              <p:pRg st="2" end="2"/>
                                            </p:txEl>
                                          </p:spTgt>
                                        </p:tgtEl>
                                        <p:attrNameLst>
                                          <p:attrName>style.visibility</p:attrName>
                                        </p:attrNameLst>
                                      </p:cBhvr>
                                      <p:to>
                                        <p:strVal val="visible"/>
                                      </p:to>
                                    </p:set>
                                    <p:animEffect filter="barn(outVertical)">
                                      <p:cBhvr>
                                        <p:cTn id="19" dur="500"/>
                                        <p:tgtEl>
                                          <p:spTgt spid="37891">
                                            <p:txEl>
                                              <p:pRg st="2" end="2"/>
                                            </p:txEl>
                                          </p:spTgt>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37891">
                                            <p:txEl>
                                              <p:pRg st="3" end="3"/>
                                            </p:txEl>
                                          </p:spTgt>
                                        </p:tgtEl>
                                        <p:attrNameLst>
                                          <p:attrName>style.visibility</p:attrName>
                                        </p:attrNameLst>
                                      </p:cBhvr>
                                      <p:to>
                                        <p:strVal val="visible"/>
                                      </p:to>
                                    </p:set>
                                    <p:animEffect filter="barn(outVertical)">
                                      <p:cBhvr>
                                        <p:cTn id="22" dur="500"/>
                                        <p:tgtEl>
                                          <p:spTgt spid="37891">
                                            <p:txEl>
                                              <p:pRg st="3" end="3"/>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37891">
                                            <p:txEl>
                                              <p:pRg st="4" end="4"/>
                                            </p:txEl>
                                          </p:spTgt>
                                        </p:tgtEl>
                                        <p:attrNameLst>
                                          <p:attrName>style.visibility</p:attrName>
                                        </p:attrNameLst>
                                      </p:cBhvr>
                                      <p:to>
                                        <p:strVal val="visible"/>
                                      </p:to>
                                    </p:set>
                                    <p:animEffect filter="barn(outVertical)">
                                      <p:cBhvr>
                                        <p:cTn id="25" dur="500"/>
                                        <p:tgtEl>
                                          <p:spTgt spid="37891">
                                            <p:txEl>
                                              <p:pRg st="4" end="4"/>
                                            </p:txEl>
                                          </p:spTgt>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37891">
                                            <p:txEl>
                                              <p:pRg st="5" end="5"/>
                                            </p:txEl>
                                          </p:spTgt>
                                        </p:tgtEl>
                                        <p:attrNameLst>
                                          <p:attrName>style.visibility</p:attrName>
                                        </p:attrNameLst>
                                      </p:cBhvr>
                                      <p:to>
                                        <p:strVal val="visible"/>
                                      </p:to>
                                    </p:set>
                                    <p:animEffect filter="barn(outVertical)">
                                      <p:cBhvr>
                                        <p:cTn id="28" dur="500"/>
                                        <p:tgtEl>
                                          <p:spTgt spid="378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bldLvl="0"/>
      <p:bldP spid="37891" grpId="0" build="p"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D16AB48-9A41-F7C7-B73B-AB7161828326}"/>
              </a:ext>
            </a:extLst>
          </p:cNvPr>
          <p:cNvSpPr>
            <a:spLocks noGrp="1"/>
          </p:cNvSpPr>
          <p:nvPr>
            <p:ph idx="1"/>
          </p:nvPr>
        </p:nvSpPr>
        <p:spPr>
          <a:xfrm>
            <a:off x="431321" y="655608"/>
            <a:ext cx="10922479" cy="5521355"/>
          </a:xfrm>
        </p:spPr>
        <p:txBody>
          <a:bodyPr/>
          <a:lstStyle/>
          <a:p>
            <a:r>
              <a:rPr lang="zh-CN" altLang="en-US" dirty="0"/>
              <a:t>语言的特征：</a:t>
            </a:r>
            <a:endParaRPr lang="en-US" altLang="zh-CN" dirty="0"/>
          </a:p>
          <a:p>
            <a:r>
              <a:rPr lang="zh-CN" altLang="en-US" dirty="0"/>
              <a:t>（</a:t>
            </a:r>
            <a:r>
              <a:rPr lang="en-US" altLang="zh-CN" dirty="0"/>
              <a:t>1</a:t>
            </a:r>
            <a:r>
              <a:rPr lang="zh-CN" altLang="en-US" dirty="0"/>
              <a:t>）言语活动事实的混杂总体中一个十分确定的对象，听觉形象和概念相联结的部分。个人不能创造语言，也不能改变语言。只能凭社会成员通过契约而存在。</a:t>
            </a:r>
            <a:endParaRPr lang="en-US" altLang="zh-CN" dirty="0"/>
          </a:p>
          <a:p>
            <a:r>
              <a:rPr lang="zh-CN" altLang="en-US" dirty="0"/>
              <a:t>（</a:t>
            </a:r>
            <a:r>
              <a:rPr lang="en-US" altLang="zh-CN" dirty="0"/>
              <a:t>2</a:t>
            </a:r>
            <a:r>
              <a:rPr lang="zh-CN" altLang="en-US" dirty="0"/>
              <a:t>）语言和言语不同，它是人们能够分出来的加以研究的对象。</a:t>
            </a:r>
            <a:endParaRPr lang="en-US" altLang="zh-CN" dirty="0"/>
          </a:p>
          <a:p>
            <a:r>
              <a:rPr lang="zh-CN" altLang="en-US" dirty="0"/>
              <a:t>（</a:t>
            </a:r>
            <a:r>
              <a:rPr lang="en-US" altLang="zh-CN" dirty="0"/>
              <a:t>3</a:t>
            </a:r>
            <a:r>
              <a:rPr lang="zh-CN" altLang="en-US" dirty="0"/>
              <a:t>）言语活动是异质的，而这样规定下来的语言却是同质的：它是一种符号系统 。只有意义和音响形象的结合是主要的。在这系统里，符号的两个部分都是心理的。</a:t>
            </a:r>
            <a:endParaRPr lang="en-US" altLang="zh-CN" dirty="0"/>
          </a:p>
          <a:p>
            <a:r>
              <a:rPr lang="zh-CN" altLang="en-US" dirty="0"/>
              <a:t>（</a:t>
            </a:r>
            <a:r>
              <a:rPr lang="en-US" altLang="zh-CN" dirty="0"/>
              <a:t>4</a:t>
            </a:r>
            <a:r>
              <a:rPr lang="zh-CN" altLang="en-US" dirty="0"/>
              <a:t>）语言这个对象在具体性上比之言语毫无逊色，这对于研究特别有利。</a:t>
            </a:r>
          </a:p>
        </p:txBody>
      </p:sp>
    </p:spTree>
    <p:extLst>
      <p:ext uri="{BB962C8B-B14F-4D97-AF65-F5344CB8AC3E}">
        <p14:creationId xmlns:p14="http://schemas.microsoft.com/office/powerpoint/2010/main" val="3945428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p:nvPr>
        </p:nvSpPr>
        <p:spPr/>
        <p:txBody>
          <a:bodyPr vert="horz" wrap="square" lIns="91440" tIns="45720" rIns="91440" bIns="45720" anchor="ctr">
            <a:normAutofit/>
          </a:bodyPr>
          <a:lstStyle/>
          <a:p>
            <a:pPr eaLnBrk="1" hangingPunct="1"/>
            <a:r>
              <a:rPr lang="zh-CN" altLang="en-US" sz="3200" dirty="0"/>
              <a:t> 语言的存在方式（语言和言语的联系） </a:t>
            </a:r>
            <a:endParaRPr lang="zh-CN" altLang="en-US" dirty="0"/>
          </a:p>
        </p:txBody>
      </p:sp>
      <p:sp>
        <p:nvSpPr>
          <p:cNvPr id="117762" name="内容占位符 2"/>
          <p:cNvSpPr>
            <a:spLocks noGrp="1"/>
          </p:cNvSpPr>
          <p:nvPr>
            <p:ph idx="1"/>
          </p:nvPr>
        </p:nvSpPr>
        <p:spPr/>
        <p:txBody>
          <a:bodyPr vert="horz" wrap="square" lIns="91440" tIns="45720" rIns="91440" bIns="45720" anchor="t"/>
          <a:lstStyle/>
          <a:p>
            <a:pPr eaLnBrk="1" hangingPunct="1"/>
            <a:r>
              <a:rPr lang="en-US" altLang="zh-CN" sz="3200" dirty="0"/>
              <a:t>1 </a:t>
            </a:r>
            <a:r>
              <a:rPr lang="zh-CN" altLang="en-US" sz="3200" dirty="0"/>
              <a:t>语言存在于言语当中</a:t>
            </a:r>
            <a:r>
              <a:rPr lang="en-US" altLang="zh-CN" sz="3200" dirty="0"/>
              <a:t>,</a:t>
            </a:r>
            <a:r>
              <a:rPr lang="zh-CN" altLang="en-US" sz="3200" dirty="0"/>
              <a:t>言语是语言的存在形式</a:t>
            </a:r>
            <a:r>
              <a:rPr lang="en-US" altLang="zh-CN" sz="3200" dirty="0"/>
              <a:t>. </a:t>
            </a:r>
            <a:endParaRPr lang="zh-CN" altLang="en-US" sz="3200" dirty="0"/>
          </a:p>
          <a:p>
            <a:pPr eaLnBrk="1" hangingPunct="1"/>
            <a:r>
              <a:rPr lang="en-US" altLang="zh-CN" sz="3200" dirty="0"/>
              <a:t>         </a:t>
            </a:r>
            <a:r>
              <a:rPr lang="zh-CN" altLang="en-US" sz="3200" dirty="0"/>
              <a:t>研究语言必须从观察言语现象入手</a:t>
            </a:r>
            <a:r>
              <a:rPr lang="en-US" altLang="zh-CN" sz="3200" dirty="0"/>
              <a:t>,</a:t>
            </a:r>
            <a:r>
              <a:rPr lang="zh-CN" altLang="en-US" sz="3200" dirty="0"/>
              <a:t>必须注意言语中表现出的大量的语言事实</a:t>
            </a:r>
            <a:r>
              <a:rPr lang="en-US" altLang="zh-CN" sz="3200" dirty="0"/>
              <a:t>.</a:t>
            </a:r>
            <a:endParaRPr lang="zh-CN" altLang="en-US" sz="3200" dirty="0"/>
          </a:p>
          <a:p>
            <a:pPr eaLnBrk="1" hangingPunct="1"/>
            <a:endParaRPr lang="zh-CN" altLang="en-US" sz="3200" dirty="0"/>
          </a:p>
          <a:p>
            <a:pPr eaLnBrk="1" hangingPunct="1"/>
            <a:r>
              <a:rPr lang="en-US" altLang="zh-CN" sz="3200" dirty="0"/>
              <a:t>2 </a:t>
            </a:r>
            <a:r>
              <a:rPr lang="zh-CN" altLang="en-US" sz="3200" dirty="0"/>
              <a:t>语言是抽象的规则</a:t>
            </a:r>
            <a:r>
              <a:rPr lang="en-US" altLang="zh-CN" sz="3200" dirty="0"/>
              <a:t>,</a:t>
            </a:r>
            <a:r>
              <a:rPr lang="zh-CN" altLang="en-US" sz="3200" dirty="0"/>
              <a:t>言语是其具体的运用</a:t>
            </a:r>
            <a:r>
              <a:rPr lang="en-US" altLang="zh-CN" sz="3200" dirty="0"/>
              <a:t>. </a:t>
            </a:r>
            <a:r>
              <a:rPr lang="zh-CN" altLang="en-US" sz="3200" dirty="0"/>
              <a:t>索绪尔“</a:t>
            </a:r>
            <a:r>
              <a:rPr lang="en-US" altLang="zh-CN" sz="3200" dirty="0"/>
              <a:t>1+1+1+1+1……=1”</a:t>
            </a:r>
            <a:r>
              <a:rPr lang="zh-CN" altLang="en-US" sz="3200" dirty="0"/>
              <a:t>的公式就是对言语和语言关系的精确概括</a:t>
            </a:r>
            <a:r>
              <a:rPr lang="en-US" altLang="zh-CN" sz="3200" dirty="0"/>
              <a:t>.</a:t>
            </a:r>
            <a:endParaRPr lang="zh-CN" altLang="en-US"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5E9EA6-8B70-35CE-5227-A13C7545F57C}"/>
              </a:ext>
            </a:extLst>
          </p:cNvPr>
          <p:cNvSpPr>
            <a:spLocks noGrp="1"/>
          </p:cNvSpPr>
          <p:nvPr>
            <p:ph idx="1"/>
          </p:nvPr>
        </p:nvSpPr>
        <p:spPr>
          <a:xfrm>
            <a:off x="144379" y="192505"/>
            <a:ext cx="11209421" cy="5984459"/>
          </a:xfrm>
        </p:spPr>
        <p:txBody>
          <a:bodyPr>
            <a:normAutofit/>
          </a:bodyPr>
          <a:lstStyle/>
          <a:p>
            <a:r>
              <a:rPr lang="zh-CN" altLang="en-US" sz="2400" dirty="0">
                <a:solidFill>
                  <a:srgbClr val="FF0000"/>
                </a:solidFill>
              </a:rPr>
              <a:t>由具体语言的规则，得出语言的蕴含关系或共性关系</a:t>
            </a:r>
            <a:endParaRPr lang="en-US" altLang="zh-CN" sz="2400" dirty="0">
              <a:solidFill>
                <a:srgbClr val="FF0000"/>
              </a:solidFill>
            </a:endParaRPr>
          </a:p>
          <a:p>
            <a:endParaRPr lang="en-US" altLang="zh-CN" sz="2000" dirty="0"/>
          </a:p>
          <a:p>
            <a:r>
              <a:rPr lang="zh-CN" altLang="en-US" sz="2000" dirty="0"/>
              <a:t>指示词的各本体意义并不具有相同的距离意义。储泽祥、邓云华（</a:t>
            </a:r>
            <a:r>
              <a:rPr lang="en-US" altLang="zh-CN" sz="2000" dirty="0"/>
              <a:t>2003</a:t>
            </a:r>
            <a:r>
              <a:rPr lang="zh-CN" altLang="en-US" sz="2000" dirty="0"/>
              <a:t>）指出汉藏语系语言的优势序列如下：性状程度、动作方式＞时间＞人或物＞处所</a:t>
            </a:r>
            <a:endParaRPr lang="en-US" altLang="zh-CN" sz="2000" dirty="0"/>
          </a:p>
          <a:p>
            <a:r>
              <a:rPr lang="zh-CN" altLang="en-US" sz="2000" dirty="0"/>
              <a:t>     </a:t>
            </a:r>
            <a:endParaRPr lang="en-US" altLang="zh-CN" sz="2000" dirty="0"/>
          </a:p>
          <a:p>
            <a:r>
              <a:rPr lang="zh-CN" altLang="en-US" sz="2000" dirty="0">
                <a:solidFill>
                  <a:srgbClr val="FF0000"/>
                </a:solidFill>
              </a:rPr>
              <a:t>解释：如果一种语言里指性状、方式的代词是多分的，那么指时间、人或物、处所的代词都是多分的。如果一种语言里指处所的代词是二分的，那么指人或物、时间、性状程度或方式的代词都是二分的。</a:t>
            </a:r>
            <a:endParaRPr lang="en-US" altLang="zh-CN" sz="2000" dirty="0">
              <a:solidFill>
                <a:srgbClr val="FF0000"/>
              </a:solidFill>
            </a:endParaRPr>
          </a:p>
        </p:txBody>
      </p:sp>
      <p:pic>
        <p:nvPicPr>
          <p:cNvPr id="4" name="图片 3">
            <a:extLst>
              <a:ext uri="{FF2B5EF4-FFF2-40B4-BE49-F238E27FC236}">
                <a16:creationId xmlns:a16="http://schemas.microsoft.com/office/drawing/2014/main" id="{74C162A9-9ED5-81E7-C0D3-3E81F1D9FBA8}"/>
              </a:ext>
            </a:extLst>
          </p:cNvPr>
          <p:cNvPicPr>
            <a:picLocks noChangeAspect="1"/>
          </p:cNvPicPr>
          <p:nvPr/>
        </p:nvPicPr>
        <p:blipFill>
          <a:blip r:embed="rId2"/>
          <a:stretch>
            <a:fillRect/>
          </a:stretch>
        </p:blipFill>
        <p:spPr>
          <a:xfrm>
            <a:off x="1751811" y="2938692"/>
            <a:ext cx="7710152" cy="3564000"/>
          </a:xfrm>
          <a:prstGeom prst="rect">
            <a:avLst/>
          </a:prstGeom>
        </p:spPr>
      </p:pic>
    </p:spTree>
    <p:extLst>
      <p:ext uri="{BB962C8B-B14F-4D97-AF65-F5344CB8AC3E}">
        <p14:creationId xmlns:p14="http://schemas.microsoft.com/office/powerpoint/2010/main" val="1204401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4650C28-B2C4-A24A-87B8-48F987EC548D}"/>
              </a:ext>
            </a:extLst>
          </p:cNvPr>
          <p:cNvSpPr>
            <a:spLocks noGrp="1"/>
          </p:cNvSpPr>
          <p:nvPr>
            <p:ph idx="1"/>
          </p:nvPr>
        </p:nvSpPr>
        <p:spPr>
          <a:xfrm>
            <a:off x="326571" y="1012371"/>
            <a:ext cx="11027229" cy="5164592"/>
          </a:xfrm>
        </p:spPr>
        <p:txBody>
          <a:bodyPr/>
          <a:lstStyle/>
          <a:p>
            <a:r>
              <a:rPr lang="en-US" altLang="zh-CN" dirty="0"/>
              <a:t> </a:t>
            </a:r>
            <a:endParaRPr lang="zh-CN" altLang="en-US" dirty="0"/>
          </a:p>
        </p:txBody>
      </p:sp>
      <p:pic>
        <p:nvPicPr>
          <p:cNvPr id="7" name="图片 6">
            <a:extLst>
              <a:ext uri="{FF2B5EF4-FFF2-40B4-BE49-F238E27FC236}">
                <a16:creationId xmlns:a16="http://schemas.microsoft.com/office/drawing/2014/main" id="{CA585F8A-BCAD-F7F9-890B-07D34C8A1DF5}"/>
              </a:ext>
            </a:extLst>
          </p:cNvPr>
          <p:cNvPicPr>
            <a:picLocks noChangeAspect="1"/>
          </p:cNvPicPr>
          <p:nvPr/>
        </p:nvPicPr>
        <p:blipFill>
          <a:blip r:embed="rId2"/>
          <a:stretch>
            <a:fillRect/>
          </a:stretch>
        </p:blipFill>
        <p:spPr>
          <a:xfrm>
            <a:off x="326571" y="749332"/>
            <a:ext cx="11251304" cy="2592000"/>
          </a:xfrm>
          <a:prstGeom prst="rect">
            <a:avLst/>
          </a:prstGeom>
        </p:spPr>
      </p:pic>
      <p:sp>
        <p:nvSpPr>
          <p:cNvPr id="2" name="文本框 1">
            <a:extLst>
              <a:ext uri="{FF2B5EF4-FFF2-40B4-BE49-F238E27FC236}">
                <a16:creationId xmlns:a16="http://schemas.microsoft.com/office/drawing/2014/main" id="{2FC39BF1-40B1-79E5-E3FB-1D4D24E0E53A}"/>
              </a:ext>
            </a:extLst>
          </p:cNvPr>
          <p:cNvSpPr txBox="1"/>
          <p:nvPr/>
        </p:nvSpPr>
        <p:spPr>
          <a:xfrm>
            <a:off x="326571" y="3802707"/>
            <a:ext cx="4065814" cy="2246769"/>
          </a:xfrm>
          <a:prstGeom prst="rect">
            <a:avLst/>
          </a:prstGeom>
          <a:noFill/>
        </p:spPr>
        <p:txBody>
          <a:bodyPr wrap="square" rtlCol="0">
            <a:spAutoFit/>
          </a:bodyPr>
          <a:lstStyle/>
          <a:p>
            <a:r>
              <a:rPr lang="zh-CN" altLang="en-US" sz="2000" dirty="0"/>
              <a:t>隆回：近</a:t>
            </a:r>
            <a:r>
              <a:rPr lang="en-US" altLang="zh-CN" sz="2000" dirty="0"/>
              <a:t>—</a:t>
            </a:r>
            <a:r>
              <a:rPr lang="zh-CN" altLang="en-US" sz="2000" dirty="0"/>
              <a:t>中</a:t>
            </a:r>
            <a:r>
              <a:rPr lang="en-US" altLang="zh-CN" sz="2000" dirty="0"/>
              <a:t>—</a:t>
            </a:r>
            <a:r>
              <a:rPr lang="zh-CN" altLang="en-US" sz="2000" dirty="0"/>
              <a:t>远</a:t>
            </a:r>
            <a:endParaRPr lang="en-US" altLang="zh-CN" sz="2000" dirty="0"/>
          </a:p>
          <a:p>
            <a:r>
              <a:rPr lang="zh-CN" altLang="en-US" sz="2000" dirty="0"/>
              <a:t>咯</a:t>
            </a:r>
            <a:r>
              <a:rPr lang="en-US" altLang="zh-CN" sz="2000" dirty="0"/>
              <a:t>ko31—</a:t>
            </a:r>
            <a:r>
              <a:rPr lang="zh-CN" altLang="en-US" sz="2000" dirty="0"/>
              <a:t>那</a:t>
            </a:r>
            <a:r>
              <a:rPr lang="en-US" altLang="zh-CN" sz="2000" dirty="0"/>
              <a:t>n31—</a:t>
            </a:r>
            <a:r>
              <a:rPr lang="zh-CN" altLang="en-US" sz="2000" dirty="0"/>
              <a:t>眯</a:t>
            </a:r>
            <a:r>
              <a:rPr lang="en-US" altLang="zh-CN" sz="2000" dirty="0"/>
              <a:t>me</a:t>
            </a:r>
            <a:r>
              <a:rPr lang="zh-CN" altLang="en-US" sz="2000" dirty="0"/>
              <a:t>̃</a:t>
            </a:r>
            <a:r>
              <a:rPr lang="en-US" altLang="zh-CN" sz="2000" dirty="0"/>
              <a:t>55</a:t>
            </a:r>
            <a:r>
              <a:rPr lang="zh-CN" altLang="en-US" sz="2000" dirty="0"/>
              <a:t>
咯个</a:t>
            </a:r>
            <a:r>
              <a:rPr lang="en-US" altLang="zh-CN" sz="2000" dirty="0"/>
              <a:t>—</a:t>
            </a:r>
            <a:r>
              <a:rPr lang="zh-CN" altLang="en-US" sz="2000" dirty="0"/>
              <a:t>那个</a:t>
            </a:r>
            <a:r>
              <a:rPr lang="en-US" altLang="zh-CN" sz="2000" dirty="0"/>
              <a:t>—</a:t>
            </a:r>
            <a:r>
              <a:rPr lang="zh-CN" altLang="en-US" sz="2000" dirty="0"/>
              <a:t>眯个</a:t>
            </a:r>
            <a:endParaRPr lang="en-US" altLang="zh-CN" sz="2000" dirty="0"/>
          </a:p>
          <a:p>
            <a:r>
              <a:rPr lang="zh-CN" altLang="en-US" sz="2000" dirty="0"/>
              <a:t>咯里</a:t>
            </a:r>
            <a:r>
              <a:rPr lang="en-US" altLang="zh-CN" sz="2000" dirty="0"/>
              <a:t>—</a:t>
            </a:r>
            <a:r>
              <a:rPr lang="zh-CN" altLang="en-US" sz="2000" dirty="0"/>
              <a:t>那里</a:t>
            </a:r>
            <a:r>
              <a:rPr lang="en-US" altLang="zh-CN" sz="2000" dirty="0"/>
              <a:t>—</a:t>
            </a:r>
            <a:r>
              <a:rPr lang="zh-CN" altLang="en-US" sz="2000" dirty="0"/>
              <a:t>眯里</a:t>
            </a:r>
            <a:endParaRPr lang="en-US" altLang="zh-CN" sz="2000" dirty="0"/>
          </a:p>
          <a:p>
            <a:r>
              <a:rPr lang="zh-CN" altLang="en-US" sz="2000" dirty="0"/>
              <a:t>咯会子</a:t>
            </a:r>
            <a:r>
              <a:rPr lang="en-US" altLang="zh-CN" sz="2000" dirty="0"/>
              <a:t>—</a:t>
            </a:r>
            <a:r>
              <a:rPr lang="zh-CN" altLang="en-US" sz="2000" dirty="0"/>
              <a:t>那会子</a:t>
            </a:r>
            <a:r>
              <a:rPr lang="en-US" altLang="zh-CN" sz="2000" dirty="0"/>
              <a:t>—</a:t>
            </a:r>
            <a:r>
              <a:rPr lang="zh-CN" altLang="en-US" sz="2000" dirty="0"/>
              <a:t>眯会子</a:t>
            </a:r>
            <a:endParaRPr lang="en-US" altLang="zh-CN" sz="2000" dirty="0"/>
          </a:p>
          <a:p>
            <a:r>
              <a:rPr lang="zh-CN" altLang="en-US" sz="2000" dirty="0"/>
              <a:t>咯嘎</a:t>
            </a:r>
            <a:r>
              <a:rPr lang="en-US" altLang="zh-CN" sz="2000" dirty="0"/>
              <a:t>—</a:t>
            </a:r>
            <a:r>
              <a:rPr lang="zh-CN" altLang="en-US" sz="2000" dirty="0"/>
              <a:t>那嘎</a:t>
            </a:r>
            <a:r>
              <a:rPr lang="en-US" altLang="zh-CN" sz="2000" dirty="0"/>
              <a:t>—</a:t>
            </a:r>
            <a:r>
              <a:rPr lang="zh-CN" altLang="en-US" sz="2000" dirty="0"/>
              <a:t>眯嘎</a:t>
            </a:r>
            <a:endParaRPr lang="en-US" altLang="zh-CN" sz="2000" dirty="0"/>
          </a:p>
          <a:p>
            <a:r>
              <a:rPr lang="zh-CN" altLang="en-US" sz="2000" dirty="0"/>
              <a:t>咯样格</a:t>
            </a:r>
            <a:r>
              <a:rPr lang="en-US" altLang="zh-CN" sz="2000" dirty="0"/>
              <a:t>—</a:t>
            </a:r>
            <a:r>
              <a:rPr lang="zh-CN" altLang="en-US" sz="2000" dirty="0"/>
              <a:t>那样格</a:t>
            </a:r>
            <a:r>
              <a:rPr lang="en-US" altLang="zh-CN" sz="2000" dirty="0"/>
              <a:t>—</a:t>
            </a:r>
            <a:r>
              <a:rPr lang="zh-CN" altLang="en-US" sz="2000" dirty="0"/>
              <a:t>眯样咯</a:t>
            </a:r>
          </a:p>
        </p:txBody>
      </p:sp>
      <p:sp>
        <p:nvSpPr>
          <p:cNvPr id="6" name="文本框 5">
            <a:extLst>
              <a:ext uri="{FF2B5EF4-FFF2-40B4-BE49-F238E27FC236}">
                <a16:creationId xmlns:a16="http://schemas.microsoft.com/office/drawing/2014/main" id="{0AB69172-992F-EE35-24E2-EEFCA547C355}"/>
              </a:ext>
            </a:extLst>
          </p:cNvPr>
          <p:cNvSpPr txBox="1"/>
          <p:nvPr/>
        </p:nvSpPr>
        <p:spPr>
          <a:xfrm>
            <a:off x="3780795" y="3633429"/>
            <a:ext cx="4342856" cy="2585323"/>
          </a:xfrm>
          <a:prstGeom prst="rect">
            <a:avLst/>
          </a:prstGeom>
          <a:noFill/>
        </p:spPr>
        <p:txBody>
          <a:bodyPr wrap="none" rtlCol="0">
            <a:spAutoFit/>
          </a:bodyPr>
          <a:lstStyle/>
          <a:p>
            <a:r>
              <a:rPr lang="zh-CN" altLang="en-US" dirty="0"/>
              <a:t>新化：近</a:t>
            </a:r>
            <a:r>
              <a:rPr lang="en-US" altLang="zh-CN" dirty="0"/>
              <a:t>—</a:t>
            </a:r>
            <a:r>
              <a:rPr lang="zh-CN" altLang="en-US" dirty="0"/>
              <a:t>较远</a:t>
            </a:r>
            <a:r>
              <a:rPr lang="en-US" altLang="zh-CN" dirty="0"/>
              <a:t>—</a:t>
            </a:r>
            <a:r>
              <a:rPr lang="zh-CN" altLang="en-US" dirty="0"/>
              <a:t>更远</a:t>
            </a:r>
            <a:endParaRPr lang="en-US" altLang="zh-CN" dirty="0"/>
          </a:p>
          <a:p>
            <a:r>
              <a:rPr lang="zh-CN" altLang="en-US" dirty="0"/>
              <a:t>咯</a:t>
            </a:r>
            <a:r>
              <a:rPr lang="en-US" altLang="zh-CN" dirty="0"/>
              <a:t>ko21/</a:t>
            </a:r>
            <a:r>
              <a:rPr lang="zh-CN" altLang="en-US" dirty="0"/>
              <a:t>以</a:t>
            </a:r>
            <a:r>
              <a:rPr lang="en-US" altLang="zh-CN" dirty="0"/>
              <a:t>i21—</a:t>
            </a:r>
            <a:r>
              <a:rPr lang="zh-CN" altLang="en-US" dirty="0"/>
              <a:t>那</a:t>
            </a:r>
            <a:r>
              <a:rPr lang="en-US" altLang="zh-CN" dirty="0"/>
              <a:t>1n21—</a:t>
            </a:r>
            <a:r>
              <a:rPr lang="zh-CN" altLang="en-US" dirty="0"/>
              <a:t>那</a:t>
            </a:r>
            <a:r>
              <a:rPr lang="en-US" altLang="zh-CN" dirty="0"/>
              <a:t>2n33</a:t>
            </a:r>
            <a:r>
              <a:rPr lang="zh-CN" altLang="en-US" dirty="0"/>
              <a:t>
</a:t>
            </a:r>
            <a:r>
              <a:rPr lang="en-US" altLang="zh-CN" dirty="0"/>
              <a:t> </a:t>
            </a:r>
            <a:r>
              <a:rPr lang="zh-CN" altLang="en-US" dirty="0"/>
              <a:t>咯个</a:t>
            </a:r>
            <a:r>
              <a:rPr lang="en-US" altLang="zh-CN" dirty="0"/>
              <a:t>—</a:t>
            </a:r>
            <a:r>
              <a:rPr lang="zh-CN" altLang="en-US" dirty="0"/>
              <a:t>那</a:t>
            </a:r>
            <a:r>
              <a:rPr lang="en-US" altLang="zh-CN" dirty="0"/>
              <a:t>1</a:t>
            </a:r>
            <a:r>
              <a:rPr lang="zh-CN" altLang="en-US" dirty="0"/>
              <a:t>个</a:t>
            </a:r>
            <a:r>
              <a:rPr lang="en-US" altLang="zh-CN" dirty="0"/>
              <a:t>—</a:t>
            </a:r>
            <a:r>
              <a:rPr lang="zh-CN" altLang="en-US" dirty="0"/>
              <a:t>那</a:t>
            </a:r>
            <a:r>
              <a:rPr lang="en-US" altLang="zh-CN" dirty="0"/>
              <a:t>2</a:t>
            </a:r>
            <a:r>
              <a:rPr lang="zh-CN" altLang="en-US" dirty="0"/>
              <a:t>个</a:t>
            </a:r>
            <a:endParaRPr lang="en-US" altLang="zh-CN" dirty="0"/>
          </a:p>
          <a:p>
            <a:r>
              <a:rPr lang="zh-CN" altLang="en-US" dirty="0"/>
              <a:t>咯下唧</a:t>
            </a:r>
            <a:r>
              <a:rPr lang="en-US" altLang="zh-CN" dirty="0"/>
              <a:t>—</a:t>
            </a:r>
            <a:r>
              <a:rPr lang="zh-CN" altLang="en-US" dirty="0"/>
              <a:t>那</a:t>
            </a:r>
            <a:r>
              <a:rPr lang="en-US" altLang="zh-CN" dirty="0"/>
              <a:t>1</a:t>
            </a:r>
            <a:r>
              <a:rPr lang="zh-CN" altLang="en-US" dirty="0"/>
              <a:t>下唧</a:t>
            </a:r>
            <a:r>
              <a:rPr lang="en-US" altLang="zh-CN" dirty="0"/>
              <a:t>—</a:t>
            </a:r>
            <a:r>
              <a:rPr lang="zh-CN" altLang="en-US" dirty="0"/>
              <a:t>那</a:t>
            </a:r>
            <a:r>
              <a:rPr lang="en-US" altLang="zh-CN" dirty="0"/>
              <a:t>2</a:t>
            </a:r>
            <a:r>
              <a:rPr lang="zh-CN" altLang="en-US" dirty="0"/>
              <a:t>下唧（时间）</a:t>
            </a:r>
            <a:endParaRPr lang="en-US" altLang="zh-CN" dirty="0"/>
          </a:p>
          <a:p>
            <a:r>
              <a:rPr lang="zh-CN" altLang="en-US" dirty="0"/>
              <a:t>咯里</a:t>
            </a:r>
            <a:r>
              <a:rPr lang="en-US" altLang="zh-CN" dirty="0"/>
              <a:t>/</a:t>
            </a:r>
            <a:r>
              <a:rPr lang="zh-CN" altLang="en-US" dirty="0"/>
              <a:t>咯个</a:t>
            </a:r>
            <a:r>
              <a:rPr lang="en-US" altLang="zh-CN" dirty="0"/>
              <a:t>—</a:t>
            </a:r>
            <a:r>
              <a:rPr lang="zh-CN" altLang="en-US" dirty="0"/>
              <a:t>那</a:t>
            </a:r>
            <a:r>
              <a:rPr lang="en-US" altLang="zh-CN" dirty="0"/>
              <a:t>2</a:t>
            </a:r>
            <a:r>
              <a:rPr lang="zh-CN" altLang="en-US" dirty="0"/>
              <a:t>样（方式）</a:t>
            </a:r>
            <a:endParaRPr lang="en-US" altLang="zh-CN" dirty="0"/>
          </a:p>
          <a:p>
            <a:r>
              <a:rPr lang="zh-CN" altLang="en-US" dirty="0"/>
              <a:t>咯里</a:t>
            </a:r>
            <a:r>
              <a:rPr lang="en-US" altLang="zh-CN" dirty="0"/>
              <a:t>/</a:t>
            </a:r>
            <a:r>
              <a:rPr lang="zh-CN" altLang="en-US" dirty="0"/>
              <a:t>咯个</a:t>
            </a:r>
            <a:r>
              <a:rPr lang="en-US" altLang="zh-CN" dirty="0"/>
              <a:t>/ </a:t>
            </a:r>
            <a:r>
              <a:rPr lang="zh-CN" altLang="en-US" dirty="0"/>
              <a:t>咯</a:t>
            </a:r>
            <a:r>
              <a:rPr lang="en-US" altLang="zh-CN" dirty="0"/>
              <a:t>—</a:t>
            </a:r>
            <a:r>
              <a:rPr lang="zh-CN" altLang="en-US" dirty="0"/>
              <a:t>那</a:t>
            </a:r>
            <a:r>
              <a:rPr lang="en-US" altLang="zh-CN" dirty="0"/>
              <a:t>2</a:t>
            </a:r>
            <a:r>
              <a:rPr lang="zh-CN" altLang="en-US" dirty="0"/>
              <a:t>样（程度）</a:t>
            </a:r>
            <a:endParaRPr lang="en-US" altLang="zh-CN" dirty="0"/>
          </a:p>
          <a:p>
            <a:endParaRPr lang="en-US" altLang="zh-CN" dirty="0"/>
          </a:p>
          <a:p>
            <a:r>
              <a:rPr lang="zh-CN" altLang="en-US" dirty="0"/>
              <a:t>那</a:t>
            </a:r>
            <a:r>
              <a:rPr lang="en-US" altLang="zh-CN" dirty="0"/>
              <a:t>1</a:t>
            </a:r>
            <a:r>
              <a:rPr lang="zh-CN" altLang="en-US" dirty="0"/>
              <a:t>和那</a:t>
            </a:r>
            <a:r>
              <a:rPr lang="en-US" altLang="zh-CN" dirty="0"/>
              <a:t>2</a:t>
            </a:r>
            <a:r>
              <a:rPr lang="zh-CN" altLang="en-US" dirty="0"/>
              <a:t>，前一个读上声调，与咯同调，</a:t>
            </a:r>
            <a:endParaRPr lang="en-US" altLang="zh-CN" dirty="0"/>
          </a:p>
          <a:p>
            <a:r>
              <a:rPr lang="zh-CN" altLang="en-US" dirty="0"/>
              <a:t>后一个读本调阳去</a:t>
            </a:r>
            <a:r>
              <a:rPr lang="en-US" altLang="zh-CN" dirty="0"/>
              <a:t>33</a:t>
            </a:r>
            <a:r>
              <a:rPr lang="zh-CN" altLang="en-US" dirty="0"/>
              <a:t>调</a:t>
            </a:r>
          </a:p>
        </p:txBody>
      </p:sp>
      <p:sp>
        <p:nvSpPr>
          <p:cNvPr id="8" name="文本框 7">
            <a:extLst>
              <a:ext uri="{FF2B5EF4-FFF2-40B4-BE49-F238E27FC236}">
                <a16:creationId xmlns:a16="http://schemas.microsoft.com/office/drawing/2014/main" id="{C5A5C9C9-7C9F-4BBF-FE6B-91CB63E59C4C}"/>
              </a:ext>
            </a:extLst>
          </p:cNvPr>
          <p:cNvSpPr txBox="1"/>
          <p:nvPr/>
        </p:nvSpPr>
        <p:spPr>
          <a:xfrm>
            <a:off x="8147957" y="3935186"/>
            <a:ext cx="3422732" cy="1754326"/>
          </a:xfrm>
          <a:prstGeom prst="rect">
            <a:avLst/>
          </a:prstGeom>
          <a:noFill/>
        </p:spPr>
        <p:txBody>
          <a:bodyPr wrap="none" rtlCol="0">
            <a:spAutoFit/>
          </a:bodyPr>
          <a:lstStyle/>
          <a:p>
            <a:r>
              <a:rPr lang="zh-CN" altLang="en-US" dirty="0"/>
              <a:t>怀化：近</a:t>
            </a:r>
            <a:r>
              <a:rPr lang="en-US" altLang="zh-CN" dirty="0"/>
              <a:t>—</a:t>
            </a:r>
            <a:r>
              <a:rPr lang="zh-CN" altLang="en-US" dirty="0"/>
              <a:t>中</a:t>
            </a:r>
            <a:r>
              <a:rPr lang="en-US" altLang="zh-CN" dirty="0"/>
              <a:t>—</a:t>
            </a:r>
            <a:r>
              <a:rPr lang="zh-CN" altLang="en-US" dirty="0"/>
              <a:t>远</a:t>
            </a:r>
            <a:endParaRPr lang="en-US" altLang="zh-CN" dirty="0"/>
          </a:p>
          <a:p>
            <a:r>
              <a:rPr lang="zh-CN" altLang="en-US" dirty="0"/>
              <a:t>这</a:t>
            </a:r>
            <a:r>
              <a:rPr lang="en-US" altLang="zh-CN" dirty="0"/>
              <a:t>/</a:t>
            </a:r>
            <a:r>
              <a:rPr lang="zh-CN" altLang="en-US" dirty="0"/>
              <a:t>阿</a:t>
            </a:r>
            <a:r>
              <a:rPr lang="en-US" altLang="zh-CN" dirty="0"/>
              <a:t>ta45/a45——</a:t>
            </a:r>
            <a:r>
              <a:rPr lang="zh-CN" altLang="en-US" dirty="0"/>
              <a:t>兀</a:t>
            </a:r>
            <a:r>
              <a:rPr lang="en-US" altLang="zh-CN" dirty="0"/>
              <a:t>ko22</a:t>
            </a:r>
            <a:r>
              <a:rPr lang="zh-CN" altLang="en-US" dirty="0"/>
              <a:t>
这</a:t>
            </a:r>
            <a:r>
              <a:rPr lang="en-US" altLang="zh-CN" dirty="0"/>
              <a:t>/</a:t>
            </a:r>
            <a:r>
              <a:rPr lang="zh-CN" altLang="en-US" dirty="0"/>
              <a:t>阿泥</a:t>
            </a:r>
            <a:r>
              <a:rPr lang="en-US" altLang="zh-CN" dirty="0"/>
              <a:t>/</a:t>
            </a:r>
            <a:r>
              <a:rPr lang="zh-CN" altLang="en-US" dirty="0"/>
              <a:t>廊 </a:t>
            </a:r>
            <a:r>
              <a:rPr lang="en-US" altLang="zh-CN" dirty="0"/>
              <a:t>—</a:t>
            </a:r>
            <a:r>
              <a:rPr lang="zh-CN" altLang="en-US" dirty="0"/>
              <a:t>兀泥</a:t>
            </a:r>
            <a:r>
              <a:rPr lang="en-US" altLang="zh-CN" dirty="0"/>
              <a:t>/</a:t>
            </a:r>
            <a:r>
              <a:rPr lang="zh-CN" altLang="en-US" dirty="0"/>
              <a:t>廊</a:t>
            </a:r>
            <a:r>
              <a:rPr lang="en-US" altLang="zh-CN" dirty="0"/>
              <a:t>—</a:t>
            </a:r>
            <a:r>
              <a:rPr lang="zh-CN" altLang="en-US" dirty="0"/>
              <a:t>乜儿</a:t>
            </a:r>
            <a:r>
              <a:rPr lang="en-US" altLang="zh-CN" dirty="0"/>
              <a:t>/</a:t>
            </a:r>
            <a:r>
              <a:rPr lang="zh-CN" altLang="en-US" dirty="0"/>
              <a:t>廊</a:t>
            </a:r>
            <a:endParaRPr lang="en-US" altLang="zh-CN" dirty="0"/>
          </a:p>
          <a:p>
            <a:r>
              <a:rPr lang="zh-CN" altLang="en-US" dirty="0"/>
              <a:t>兀子</a:t>
            </a:r>
            <a:r>
              <a:rPr lang="en-US" altLang="zh-CN" dirty="0"/>
              <a:t>—</a:t>
            </a:r>
            <a:r>
              <a:rPr lang="zh-CN" altLang="en-US" dirty="0"/>
              <a:t>乜子</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429080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a:p>
        </p:txBody>
      </p:sp>
      <p:sp>
        <p:nvSpPr>
          <p:cNvPr id="39938" name="Rectangle 2"/>
          <p:cNvSpPr>
            <a:spLocks noGrp="1"/>
          </p:cNvSpPr>
          <p:nvPr>
            <p:ph idx="1"/>
          </p:nvPr>
        </p:nvSpPr>
        <p:spPr/>
        <p:txBody>
          <a:bodyPr vert="horz" wrap="square" lIns="91440" tIns="45720" rIns="91440" bIns="45720" anchor="t">
            <a:normAutofit/>
          </a:bodyPr>
          <a:lstStyle/>
          <a:p>
            <a:pPr eaLnBrk="1" hangingPunct="1">
              <a:buFont typeface="Wingdings" panose="05000000000000000000" pitchFamily="2" charset="2"/>
              <a:buNone/>
            </a:pPr>
            <a:r>
              <a:rPr lang="zh-CN" altLang="en-US" sz="2800" dirty="0"/>
              <a:t>思考下列句子中</a:t>
            </a:r>
            <a:r>
              <a:rPr lang="en-US" altLang="zh-CN" sz="2800" dirty="0"/>
              <a:t>“</a:t>
            </a:r>
            <a:r>
              <a:rPr sz="2800" dirty="0"/>
              <a:t>语言</a:t>
            </a:r>
            <a:r>
              <a:rPr lang="en-US" altLang="zh-CN" sz="2800" dirty="0"/>
              <a:t>”</a:t>
            </a:r>
            <a:r>
              <a:rPr sz="2800" dirty="0"/>
              <a:t>、</a:t>
            </a:r>
            <a:r>
              <a:rPr lang="en-US" altLang="zh-CN" sz="2800" dirty="0"/>
              <a:t>“</a:t>
            </a:r>
            <a:r>
              <a:rPr sz="2800" dirty="0"/>
              <a:t>话</a:t>
            </a:r>
            <a:r>
              <a:rPr lang="en-US" altLang="zh-CN" sz="2800" dirty="0"/>
              <a:t>”</a:t>
            </a:r>
            <a:r>
              <a:rPr sz="2800" dirty="0"/>
              <a:t>的含义：</a:t>
            </a:r>
          </a:p>
          <a:p>
            <a:pPr indent="749300">
              <a:buFont typeface="Wingdings" panose="05000000000000000000" pitchFamily="2" charset="2"/>
              <a:buNone/>
              <a:extLst>
                <a:ext uri="{35155182-B16C-46BC-9424-99874614C6A1}">
                  <wpsdc:indentchars xmlns="" xmlns:wpsdc="http://www.wps.cn/officeDocument/2017/drawingmlCustomData" val="200" checksum="3185231986"/>
                </a:ext>
              </a:extLst>
            </a:pPr>
            <a:r>
              <a:rPr sz="2800" dirty="0">
                <a:latin typeface="楷体" panose="02010609060101010101" pitchFamily="49" charset="-122"/>
                <a:ea typeface="楷体" panose="02010609060101010101" pitchFamily="49" charset="-122"/>
              </a:rPr>
              <a:t>不同民族有不同的</a:t>
            </a:r>
            <a:r>
              <a:rPr sz="2800" dirty="0">
                <a:solidFill>
                  <a:srgbClr val="FF0000"/>
                </a:solidFill>
                <a:latin typeface="楷体" panose="02010609060101010101" pitchFamily="49" charset="-122"/>
                <a:ea typeface="楷体" panose="02010609060101010101" pitchFamily="49" charset="-122"/>
              </a:rPr>
              <a:t>语言</a:t>
            </a:r>
            <a:r>
              <a:rPr sz="2800" dirty="0">
                <a:latin typeface="楷体" panose="02010609060101010101" pitchFamily="49" charset="-122"/>
                <a:ea typeface="楷体" panose="02010609060101010101" pitchFamily="49" charset="-122"/>
              </a:rPr>
              <a:t>。</a:t>
            </a:r>
          </a:p>
          <a:p>
            <a:pPr indent="749300">
              <a:buFont typeface="Wingdings" panose="05000000000000000000" pitchFamily="2" charset="2"/>
              <a:buNone/>
              <a:extLst>
                <a:ext uri="{35155182-B16C-46BC-9424-99874614C6A1}">
                  <wpsdc:indentchars xmlns="" xmlns:wpsdc="http://www.wps.cn/officeDocument/2017/drawingmlCustomData" val="200" checksum="3185231986"/>
                </a:ext>
              </a:extLst>
            </a:pPr>
            <a:r>
              <a:rPr sz="2800" dirty="0">
                <a:latin typeface="楷体" panose="02010609060101010101" pitchFamily="49" charset="-122"/>
                <a:ea typeface="楷体" panose="02010609060101010101" pitchFamily="49" charset="-122"/>
              </a:rPr>
              <a:t>《围城》的</a:t>
            </a:r>
            <a:r>
              <a:rPr sz="2800" dirty="0">
                <a:solidFill>
                  <a:schemeClr val="accent1">
                    <a:lumMod val="50000"/>
                  </a:schemeClr>
                </a:solidFill>
                <a:latin typeface="楷体" panose="02010609060101010101" pitchFamily="49" charset="-122"/>
                <a:ea typeface="楷体" panose="02010609060101010101" pitchFamily="49" charset="-122"/>
              </a:rPr>
              <a:t>语言</a:t>
            </a:r>
            <a:r>
              <a:rPr sz="2800" dirty="0">
                <a:latin typeface="楷体" panose="02010609060101010101" pitchFamily="49" charset="-122"/>
                <a:ea typeface="楷体" panose="02010609060101010101" pitchFamily="49" charset="-122"/>
              </a:rPr>
              <a:t>幽默而又犀利。</a:t>
            </a:r>
          </a:p>
          <a:p>
            <a:pPr indent="749300">
              <a:buFont typeface="Wingdings" panose="05000000000000000000" pitchFamily="2" charset="2"/>
              <a:buNone/>
              <a:extLst>
                <a:ext uri="{35155182-B16C-46BC-9424-99874614C6A1}">
                  <wpsdc:indentchars xmlns="" xmlns:wpsdc="http://www.wps.cn/officeDocument/2017/drawingmlCustomData" val="200" checksum="3185231986"/>
                </a:ext>
              </a:extLst>
            </a:pPr>
            <a:r>
              <a:rPr sz="2800" dirty="0">
                <a:latin typeface="楷体" panose="02010609060101010101" pitchFamily="49" charset="-122"/>
                <a:ea typeface="楷体" panose="02010609060101010101" pitchFamily="49" charset="-122"/>
              </a:rPr>
              <a:t>巴西的官方</a:t>
            </a:r>
            <a:r>
              <a:rPr sz="2800" dirty="0">
                <a:solidFill>
                  <a:schemeClr val="accent1">
                    <a:lumMod val="50000"/>
                  </a:schemeClr>
                </a:solidFill>
                <a:latin typeface="楷体" panose="02010609060101010101" pitchFamily="49" charset="-122"/>
                <a:ea typeface="楷体" panose="02010609060101010101" pitchFamily="49" charset="-122"/>
              </a:rPr>
              <a:t>语言</a:t>
            </a:r>
            <a:r>
              <a:rPr sz="2800" dirty="0">
                <a:latin typeface="楷体" panose="02010609060101010101" pitchFamily="49" charset="-122"/>
                <a:ea typeface="楷体" panose="02010609060101010101" pitchFamily="49" charset="-122"/>
              </a:rPr>
              <a:t>是葡萄牙语。</a:t>
            </a:r>
          </a:p>
          <a:p>
            <a:pPr indent="749300">
              <a:buFont typeface="Wingdings" panose="05000000000000000000" pitchFamily="2" charset="2"/>
              <a:buNone/>
              <a:extLst>
                <a:ext uri="{35155182-B16C-46BC-9424-99874614C6A1}">
                  <wpsdc:indentchars xmlns="" xmlns:wpsdc="http://www.wps.cn/officeDocument/2017/drawingmlCustomData" val="200" checksum="3185231986"/>
                </a:ext>
              </a:extLst>
            </a:pPr>
            <a:r>
              <a:rPr sz="2800" dirty="0">
                <a:latin typeface="楷体" panose="02010609060101010101" pitchFamily="49" charset="-122"/>
                <a:ea typeface="楷体" panose="02010609060101010101" pitchFamily="49" charset="-122"/>
              </a:rPr>
              <a:t>嫂子能说会道，</a:t>
            </a:r>
            <a:r>
              <a:rPr sz="2800" dirty="0">
                <a:solidFill>
                  <a:schemeClr val="accent1">
                    <a:lumMod val="50000"/>
                  </a:schemeClr>
                </a:solidFill>
                <a:latin typeface="楷体" panose="02010609060101010101" pitchFamily="49" charset="-122"/>
                <a:ea typeface="楷体" panose="02010609060101010101" pitchFamily="49" charset="-122"/>
              </a:rPr>
              <a:t>语言</a:t>
            </a:r>
            <a:r>
              <a:rPr sz="2800" dirty="0">
                <a:latin typeface="楷体" panose="02010609060101010101" pitchFamily="49" charset="-122"/>
                <a:ea typeface="楷体" panose="02010609060101010101" pitchFamily="49" charset="-122"/>
              </a:rPr>
              <a:t>表达能力很强。</a:t>
            </a:r>
          </a:p>
          <a:p>
            <a:pPr indent="749300">
              <a:buFont typeface="Wingdings" panose="05000000000000000000" pitchFamily="2" charset="2"/>
              <a:buNone/>
              <a:extLst>
                <a:ext uri="{35155182-B16C-46BC-9424-99874614C6A1}">
                  <wpsdc:indentchars xmlns="" xmlns:wpsdc="http://www.wps.cn/officeDocument/2017/drawingmlCustomData" val="200" checksum="3185231986"/>
                </a:ext>
              </a:extLst>
            </a:pPr>
            <a:endParaRPr sz="2800" dirty="0">
              <a:latin typeface="楷体" panose="02010609060101010101" pitchFamily="49" charset="-122"/>
              <a:ea typeface="楷体" panose="02010609060101010101" pitchFamily="49" charset="-122"/>
            </a:endParaRPr>
          </a:p>
          <a:p>
            <a:pPr indent="749300">
              <a:buFont typeface="Wingdings" panose="05000000000000000000" pitchFamily="2" charset="2"/>
              <a:buNone/>
              <a:extLst>
                <a:ext uri="{35155182-B16C-46BC-9424-99874614C6A1}">
                  <wpsdc:indentchars xmlns="" xmlns:wpsdc="http://www.wps.cn/officeDocument/2017/drawingmlCustomData" val="200" checksum="3185231986"/>
                </a:ext>
              </a:extLst>
            </a:pPr>
            <a:r>
              <a:rPr sz="2800" dirty="0">
                <a:latin typeface="楷体" panose="02010609060101010101" pitchFamily="49" charset="-122"/>
                <a:ea typeface="楷体" panose="02010609060101010101" pitchFamily="49" charset="-122"/>
              </a:rPr>
              <a:t>我们大家都要会说</a:t>
            </a:r>
            <a:r>
              <a:rPr sz="2800" dirty="0">
                <a:solidFill>
                  <a:schemeClr val="accent1">
                    <a:lumMod val="50000"/>
                  </a:schemeClr>
                </a:solidFill>
                <a:latin typeface="楷体" panose="02010609060101010101" pitchFamily="49" charset="-122"/>
                <a:ea typeface="楷体" panose="02010609060101010101" pitchFamily="49" charset="-122"/>
              </a:rPr>
              <a:t>普通话</a:t>
            </a:r>
            <a:r>
              <a:rPr sz="2800" dirty="0">
                <a:latin typeface="楷体" panose="02010609060101010101" pitchFamily="49" charset="-122"/>
                <a:ea typeface="楷体" panose="02010609060101010101" pitchFamily="49" charset="-122"/>
              </a:rPr>
              <a:t>。</a:t>
            </a:r>
          </a:p>
          <a:p>
            <a:pPr indent="749300">
              <a:buFont typeface="Wingdings" panose="05000000000000000000" pitchFamily="2" charset="2"/>
              <a:buNone/>
              <a:extLst>
                <a:ext uri="{35155182-B16C-46BC-9424-99874614C6A1}">
                  <wpsdc:indentchars xmlns="" xmlns:wpsdc="http://www.wps.cn/officeDocument/2017/drawingmlCustomData" val="200" checksum="3185231986"/>
                </a:ext>
              </a:extLst>
            </a:pPr>
            <a:r>
              <a:rPr sz="2800" dirty="0">
                <a:latin typeface="楷体" panose="02010609060101010101" pitchFamily="49" charset="-122"/>
                <a:ea typeface="楷体" panose="02010609060101010101" pitchFamily="49" charset="-122"/>
              </a:rPr>
              <a:t>张力同学讲的</a:t>
            </a:r>
            <a:r>
              <a:rPr sz="2800" dirty="0">
                <a:solidFill>
                  <a:schemeClr val="accent1">
                    <a:lumMod val="50000"/>
                  </a:schemeClr>
                </a:solidFill>
                <a:latin typeface="楷体" panose="02010609060101010101" pitchFamily="49" charset="-122"/>
                <a:ea typeface="楷体" panose="02010609060101010101" pitchFamily="49" charset="-122"/>
              </a:rPr>
              <a:t>话</a:t>
            </a:r>
            <a:r>
              <a:rPr sz="2800" dirty="0">
                <a:latin typeface="楷体" panose="02010609060101010101" pitchFamily="49" charset="-122"/>
                <a:ea typeface="楷体" panose="02010609060101010101" pitchFamily="49" charset="-122"/>
              </a:rPr>
              <a:t>很有道理。</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a:xfrm>
            <a:off x="669882" y="148594"/>
            <a:ext cx="10852237" cy="441964"/>
          </a:xfrm>
        </p:spPr>
        <p:txBody>
          <a:bodyPr vert="horz" wrap="square" lIns="91440" tIns="45720" rIns="91440" bIns="45720" anchor="ctr">
            <a:normAutofit fontScale="90000"/>
          </a:bodyPr>
          <a:lstStyle/>
          <a:p>
            <a:pPr eaLnBrk="1" hangingPunct="1"/>
            <a:endParaRPr lang="zh-CN" altLang="en-US" sz="3600" b="0" dirty="0">
              <a:solidFill>
                <a:schemeClr val="tx1"/>
              </a:solidFill>
            </a:endParaRPr>
          </a:p>
        </p:txBody>
      </p:sp>
      <p:sp>
        <p:nvSpPr>
          <p:cNvPr id="38915" name="Rectangle 3"/>
          <p:cNvSpPr>
            <a:spLocks noGrp="1"/>
          </p:cNvSpPr>
          <p:nvPr>
            <p:ph idx="1"/>
          </p:nvPr>
        </p:nvSpPr>
        <p:spPr>
          <a:xfrm>
            <a:off x="669925" y="702310"/>
            <a:ext cx="10852150" cy="5638800"/>
          </a:xfrm>
        </p:spPr>
        <p:txBody>
          <a:bodyPr vert="horz" wrap="square" lIns="91440" tIns="45720" rIns="91440" bIns="45720" anchor="t">
            <a:normAutofit fontScale="97500"/>
          </a:bodyPr>
          <a:lstStyle/>
          <a:p>
            <a:pPr eaLnBrk="1" hangingPunct="1">
              <a:buFont typeface="Wingdings" panose="05000000000000000000" pitchFamily="2" charset="2"/>
              <a:buNone/>
            </a:pPr>
            <a:r>
              <a:rPr sz="2800" dirty="0" err="1">
                <a:sym typeface="+mn-ea"/>
              </a:rPr>
              <a:t>语言和言语的区别和联系</a:t>
            </a:r>
            <a:endParaRPr lang="zh-CN" altLang="en-US" sz="2800" b="0" dirty="0">
              <a:solidFill>
                <a:schemeClr val="tx1"/>
              </a:solidFill>
            </a:endParaRPr>
          </a:p>
          <a:p>
            <a:pPr eaLnBrk="1" hangingPunct="1">
              <a:buFont typeface="Wingdings" panose="05000000000000000000" pitchFamily="2" charset="2"/>
              <a:buNone/>
            </a:pPr>
            <a:r>
              <a:rPr lang="en-US" altLang="zh-CN" sz="2800" dirty="0"/>
              <a:t>     </a:t>
            </a:r>
            <a:r>
              <a:rPr lang="zh-CN" altLang="en-US" sz="2800" dirty="0"/>
              <a:t>思考</a:t>
            </a:r>
            <a:r>
              <a:rPr lang="en-US" altLang="zh-CN" sz="2800" dirty="0"/>
              <a:t>: </a:t>
            </a:r>
            <a:endParaRPr lang="zh-CN" altLang="en-US" sz="2800" dirty="0"/>
          </a:p>
          <a:p>
            <a:pPr eaLnBrk="1" hangingPunct="1">
              <a:buFont typeface="Wingdings" panose="05000000000000000000" pitchFamily="2" charset="2"/>
              <a:buNone/>
            </a:pPr>
            <a:r>
              <a:rPr lang="en-US" altLang="zh-CN" sz="2800" dirty="0"/>
              <a:t>          1 </a:t>
            </a:r>
            <a:r>
              <a:rPr lang="zh-CN" altLang="en-US" sz="2800" dirty="0"/>
              <a:t>未见其人</a:t>
            </a:r>
            <a:r>
              <a:rPr lang="en-US" altLang="zh-CN" sz="2800" dirty="0"/>
              <a:t>,</a:t>
            </a:r>
            <a:r>
              <a:rPr lang="zh-CN" altLang="en-US" sz="2800" dirty="0"/>
              <a:t>只闻其声</a:t>
            </a:r>
            <a:r>
              <a:rPr lang="en-US" altLang="zh-CN" sz="2800" dirty="0"/>
              <a:t>,</a:t>
            </a:r>
            <a:r>
              <a:rPr lang="zh-CN" altLang="en-US" sz="2800" dirty="0"/>
              <a:t>就能知道说话者是谁</a:t>
            </a:r>
            <a:r>
              <a:rPr lang="en-US" altLang="zh-CN" sz="2800" dirty="0"/>
              <a:t>.</a:t>
            </a:r>
            <a:r>
              <a:rPr lang="zh-CN" altLang="en-US" sz="2800" dirty="0"/>
              <a:t>或只读其作品就能知道作者是谁</a:t>
            </a:r>
            <a:r>
              <a:rPr lang="en-US" altLang="zh-CN" sz="2800" dirty="0"/>
              <a:t>.</a:t>
            </a:r>
            <a:r>
              <a:rPr lang="zh-CN" altLang="en-US" sz="2800" dirty="0"/>
              <a:t>这些现象说明什么道理？</a:t>
            </a:r>
          </a:p>
          <a:p>
            <a:pPr eaLnBrk="1" hangingPunct="1">
              <a:buFont typeface="Wingdings" panose="05000000000000000000" pitchFamily="2" charset="2"/>
              <a:buNone/>
            </a:pPr>
            <a:r>
              <a:rPr lang="en-US" altLang="zh-CN" sz="2800" dirty="0"/>
              <a:t>          2《</a:t>
            </a:r>
            <a:r>
              <a:rPr lang="zh-CN" altLang="en-US" sz="2800" dirty="0"/>
              <a:t>祝福</a:t>
            </a:r>
            <a:r>
              <a:rPr lang="en-US" altLang="zh-CN" sz="2800" dirty="0"/>
              <a:t>》</a:t>
            </a:r>
            <a:r>
              <a:rPr lang="zh-CN" altLang="en-US" sz="2800" dirty="0"/>
              <a:t>中的祥林嫂、</a:t>
            </a:r>
            <a:r>
              <a:rPr lang="en-US" altLang="zh-CN" sz="2800" dirty="0"/>
              <a:t>《</a:t>
            </a:r>
            <a:r>
              <a:rPr lang="zh-CN" altLang="en-US" sz="2800" dirty="0"/>
              <a:t>孔乙己</a:t>
            </a:r>
            <a:r>
              <a:rPr lang="en-US" altLang="zh-CN" sz="2800" dirty="0"/>
              <a:t>》</a:t>
            </a:r>
            <a:r>
              <a:rPr lang="zh-CN" altLang="en-US" sz="2800" dirty="0"/>
              <a:t>中的孔乙己、</a:t>
            </a:r>
            <a:r>
              <a:rPr lang="en-US" altLang="zh-CN" sz="2800" dirty="0"/>
              <a:t>《</a:t>
            </a:r>
            <a:r>
              <a:rPr lang="zh-CN" altLang="en-US" sz="2800" dirty="0"/>
              <a:t>阿</a:t>
            </a:r>
            <a:r>
              <a:rPr lang="en-US" altLang="zh-CN" sz="2800" dirty="0"/>
              <a:t>Q</a:t>
            </a:r>
            <a:r>
              <a:rPr lang="zh-CN" altLang="en-US" sz="2800" dirty="0"/>
              <a:t>正传</a:t>
            </a:r>
            <a:r>
              <a:rPr lang="en-US" altLang="zh-CN" sz="2800" dirty="0"/>
              <a:t>》</a:t>
            </a:r>
            <a:r>
              <a:rPr lang="zh-CN" altLang="en-US" sz="2800" dirty="0"/>
              <a:t>中的阿</a:t>
            </a:r>
            <a:r>
              <a:rPr lang="en-US" altLang="zh-CN" sz="2800" dirty="0"/>
              <a:t>Q</a:t>
            </a:r>
            <a:r>
              <a:rPr lang="zh-CN" altLang="en-US" sz="2800" dirty="0"/>
              <a:t>，在言语使用上都有鲜明的语言特点。但他们的话语又能被人们所理解</a:t>
            </a:r>
            <a:r>
              <a:rPr lang="en-US" altLang="zh-CN" sz="2800" dirty="0"/>
              <a:t>,</a:t>
            </a:r>
            <a:r>
              <a:rPr lang="zh-CN" altLang="en-US" sz="2800" dirty="0"/>
              <a:t>这种情况又说明什么</a:t>
            </a:r>
            <a:r>
              <a:rPr lang="en-US" altLang="zh-CN" sz="2800" dirty="0"/>
              <a:t>?</a:t>
            </a:r>
          </a:p>
          <a:p>
            <a:pPr eaLnBrk="1" hangingPunct="1">
              <a:buFont typeface="Wingdings" panose="05000000000000000000" pitchFamily="2" charset="2"/>
              <a:buNone/>
            </a:pPr>
            <a:r>
              <a:rPr lang="en-US" altLang="zh-CN" sz="2000" dirty="0">
                <a:sym typeface="+mn-ea"/>
              </a:rPr>
              <a:t> </a:t>
            </a:r>
            <a:r>
              <a:rPr sz="2900" dirty="0" err="1">
                <a:sym typeface="+mn-ea"/>
              </a:rPr>
              <a:t>上述情况说明</a:t>
            </a:r>
            <a:r>
              <a:rPr lang="en-US" altLang="zh-CN" sz="2900" dirty="0">
                <a:sym typeface="+mn-ea"/>
              </a:rPr>
              <a:t>:</a:t>
            </a:r>
            <a:endParaRPr lang="zh-CN" altLang="en-US" sz="2900" dirty="0"/>
          </a:p>
          <a:p>
            <a:pPr eaLnBrk="1" hangingPunct="1">
              <a:buFont typeface="Wingdings" panose="05000000000000000000" pitchFamily="2" charset="2"/>
              <a:buNone/>
            </a:pPr>
            <a:r>
              <a:rPr lang="en-US" altLang="zh-CN" sz="2900" dirty="0">
                <a:sym typeface="+mn-ea"/>
              </a:rPr>
              <a:t>         1 </a:t>
            </a:r>
            <a:r>
              <a:rPr sz="2900" dirty="0" err="1">
                <a:sym typeface="+mn-ea"/>
              </a:rPr>
              <a:t>每个人的言语都有自己的特点</a:t>
            </a:r>
            <a:r>
              <a:rPr lang="en-US" altLang="zh-CN" sz="2900" dirty="0" err="1">
                <a:sym typeface="+mn-ea"/>
              </a:rPr>
              <a:t>,</a:t>
            </a:r>
            <a:r>
              <a:rPr sz="2900" dirty="0" err="1">
                <a:sym typeface="+mn-ea"/>
              </a:rPr>
              <a:t>但他们的语言是在基本遵守语言社会的总规则</a:t>
            </a:r>
            <a:r>
              <a:rPr lang="en-US" altLang="zh-CN" sz="2900" dirty="0" err="1">
                <a:sym typeface="+mn-ea"/>
              </a:rPr>
              <a:t>,</a:t>
            </a:r>
            <a:r>
              <a:rPr sz="2900" dirty="0" err="1">
                <a:sym typeface="+mn-ea"/>
              </a:rPr>
              <a:t>即语音、词汇、语法规律的基础上进行的</a:t>
            </a:r>
            <a:r>
              <a:rPr lang="en-US" altLang="zh-CN" sz="2900" dirty="0">
                <a:sym typeface="+mn-ea"/>
              </a:rPr>
              <a:t>.</a:t>
            </a:r>
            <a:endParaRPr lang="zh-CN" altLang="en-US" sz="2900" dirty="0"/>
          </a:p>
          <a:p>
            <a:pPr eaLnBrk="1" hangingPunct="1">
              <a:buFont typeface="Wingdings" panose="05000000000000000000" pitchFamily="2" charset="2"/>
              <a:buNone/>
            </a:pPr>
            <a:r>
              <a:rPr lang="en-US" altLang="zh-CN" sz="2900" dirty="0">
                <a:sym typeface="+mn-ea"/>
              </a:rPr>
              <a:t>         2 </a:t>
            </a:r>
            <a:r>
              <a:rPr sz="2900" dirty="0" err="1">
                <a:sym typeface="+mn-ea"/>
              </a:rPr>
              <a:t>语言和言语虽有密切关系</a:t>
            </a:r>
            <a:r>
              <a:rPr lang="en-US" altLang="zh-CN" sz="2900" dirty="0" err="1">
                <a:sym typeface="+mn-ea"/>
              </a:rPr>
              <a:t>,</a:t>
            </a:r>
            <a:r>
              <a:rPr sz="2900" dirty="0" err="1">
                <a:sym typeface="+mn-ea"/>
              </a:rPr>
              <a:t>但是是不同的</a:t>
            </a:r>
            <a:r>
              <a:rPr lang="en-US" altLang="zh-CN" sz="2900" dirty="0">
                <a:sym typeface="+mn-ea"/>
              </a:rPr>
              <a:t>.</a:t>
            </a:r>
            <a:endParaRPr lang="zh-CN" altLang="en-US" sz="2900" dirty="0"/>
          </a:p>
          <a:p>
            <a:pPr eaLnBrk="1" hangingPunct="1">
              <a:buFont typeface="Wingdings" panose="05000000000000000000" pitchFamily="2" charset="2"/>
              <a:buNone/>
            </a:pPr>
            <a:endParaRPr lang="zh-CN" altLang="en-US" sz="2800"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3000" fill="hold">
                                          <p:stCondLst>
                                            <p:cond delay="0"/>
                                          </p:stCondLst>
                                        </p:cTn>
                                        <p:tgtEl>
                                          <p:spTgt spid="38915">
                                            <p:txEl>
                                              <p:pRg st="0" end="0"/>
                                            </p:txEl>
                                          </p:spTgt>
                                        </p:tgtEl>
                                        <p:attrNameLst>
                                          <p:attrName>style.visibility</p:attrName>
                                        </p:attrNameLst>
                                      </p:cBhvr>
                                      <p:to>
                                        <p:strVal val="visible"/>
                                      </p:to>
                                    </p:set>
                                    <p:animEffect filter="dissolve">
                                      <p:cBhvr>
                                        <p:cTn id="7" dur="3000"/>
                                        <p:tgtEl>
                                          <p:spTgt spid="38915">
                                            <p:txEl>
                                              <p:pRg st="0" end="0"/>
                                            </p:txEl>
                                          </p:spTgt>
                                        </p:tgtEl>
                                      </p:cBhvr>
                                    </p:animEffect>
                                  </p:childTnLst>
                                </p:cTn>
                              </p:par>
                              <p:par>
                                <p:cTn id="8" presetID="9" presetClass="entr" presetSubtype="0" fill="hold" grpId="0" nodeType="withEffect">
                                  <p:stCondLst>
                                    <p:cond delay="0"/>
                                  </p:stCondLst>
                                  <p:childTnLst>
                                    <p:set>
                                      <p:cBhvr>
                                        <p:cTn id="9" dur="3000" fill="hold">
                                          <p:stCondLst>
                                            <p:cond delay="0"/>
                                          </p:stCondLst>
                                        </p:cTn>
                                        <p:tgtEl>
                                          <p:spTgt spid="38915">
                                            <p:txEl>
                                              <p:pRg st="1" end="1"/>
                                            </p:txEl>
                                          </p:spTgt>
                                        </p:tgtEl>
                                        <p:attrNameLst>
                                          <p:attrName>style.visibility</p:attrName>
                                        </p:attrNameLst>
                                      </p:cBhvr>
                                      <p:to>
                                        <p:strVal val="visible"/>
                                      </p:to>
                                    </p:set>
                                    <p:animEffect filter="dissolve">
                                      <p:cBhvr>
                                        <p:cTn id="10" dur="3000"/>
                                        <p:tgtEl>
                                          <p:spTgt spid="38915">
                                            <p:txEl>
                                              <p:pRg st="1" end="1"/>
                                            </p:txEl>
                                          </p:spTgt>
                                        </p:tgtEl>
                                      </p:cBhvr>
                                    </p:animEffect>
                                  </p:childTnLst>
                                </p:cTn>
                              </p:par>
                              <p:par>
                                <p:cTn id="11" presetID="9" presetClass="entr" presetSubtype="0" fill="hold" grpId="0" nodeType="withEffect">
                                  <p:stCondLst>
                                    <p:cond delay="0"/>
                                  </p:stCondLst>
                                  <p:childTnLst>
                                    <p:set>
                                      <p:cBhvr>
                                        <p:cTn id="12" dur="3000" fill="hold">
                                          <p:stCondLst>
                                            <p:cond delay="0"/>
                                          </p:stCondLst>
                                        </p:cTn>
                                        <p:tgtEl>
                                          <p:spTgt spid="38915">
                                            <p:txEl>
                                              <p:pRg st="2" end="2"/>
                                            </p:txEl>
                                          </p:spTgt>
                                        </p:tgtEl>
                                        <p:attrNameLst>
                                          <p:attrName>style.visibility</p:attrName>
                                        </p:attrNameLst>
                                      </p:cBhvr>
                                      <p:to>
                                        <p:strVal val="visible"/>
                                      </p:to>
                                    </p:set>
                                    <p:animEffect filter="dissolve">
                                      <p:cBhvr>
                                        <p:cTn id="13" dur="3000"/>
                                        <p:tgtEl>
                                          <p:spTgt spid="38915">
                                            <p:txEl>
                                              <p:pRg st="2" end="2"/>
                                            </p:txEl>
                                          </p:spTgt>
                                        </p:tgtEl>
                                      </p:cBhvr>
                                    </p:animEffect>
                                  </p:childTnLst>
                                </p:cTn>
                              </p:par>
                              <p:par>
                                <p:cTn id="14" presetID="9" presetClass="entr" presetSubtype="0" fill="hold" grpId="0" nodeType="withEffect">
                                  <p:stCondLst>
                                    <p:cond delay="0"/>
                                  </p:stCondLst>
                                  <p:childTnLst>
                                    <p:set>
                                      <p:cBhvr>
                                        <p:cTn id="15" dur="3000" fill="hold">
                                          <p:stCondLst>
                                            <p:cond delay="0"/>
                                          </p:stCondLst>
                                        </p:cTn>
                                        <p:tgtEl>
                                          <p:spTgt spid="38915">
                                            <p:txEl>
                                              <p:pRg st="3" end="3"/>
                                            </p:txEl>
                                          </p:spTgt>
                                        </p:tgtEl>
                                        <p:attrNameLst>
                                          <p:attrName>style.visibility</p:attrName>
                                        </p:attrNameLst>
                                      </p:cBhvr>
                                      <p:to>
                                        <p:strVal val="visible"/>
                                      </p:to>
                                    </p:set>
                                    <p:animEffect filter="dissolve">
                                      <p:cBhvr>
                                        <p:cTn id="16" dur="3000"/>
                                        <p:tgtEl>
                                          <p:spTgt spid="38915">
                                            <p:txEl>
                                              <p:pRg st="3" end="3"/>
                                            </p:txEl>
                                          </p:spTgt>
                                        </p:tgtEl>
                                      </p:cBhvr>
                                    </p:animEffect>
                                  </p:childTnLst>
                                </p:cTn>
                              </p:par>
                              <p:par>
                                <p:cTn id="17" presetID="9" presetClass="entr" presetSubtype="0" fill="hold" grpId="0" nodeType="withEffect">
                                  <p:stCondLst>
                                    <p:cond delay="0"/>
                                  </p:stCondLst>
                                  <p:childTnLst>
                                    <p:set>
                                      <p:cBhvr>
                                        <p:cTn id="18" dur="3000" fill="hold">
                                          <p:stCondLst>
                                            <p:cond delay="0"/>
                                          </p:stCondLst>
                                        </p:cTn>
                                        <p:tgtEl>
                                          <p:spTgt spid="38915">
                                            <p:txEl>
                                              <p:pRg st="4" end="4"/>
                                            </p:txEl>
                                          </p:spTgt>
                                        </p:tgtEl>
                                        <p:attrNameLst>
                                          <p:attrName>style.visibility</p:attrName>
                                        </p:attrNameLst>
                                      </p:cBhvr>
                                      <p:to>
                                        <p:strVal val="visible"/>
                                      </p:to>
                                    </p:set>
                                    <p:animEffect filter="dissolve">
                                      <p:cBhvr>
                                        <p:cTn id="19" dur="3000"/>
                                        <p:tgtEl>
                                          <p:spTgt spid="38915">
                                            <p:txEl>
                                              <p:pRg st="4" end="4"/>
                                            </p:txEl>
                                          </p:spTgt>
                                        </p:tgtEl>
                                      </p:cBhvr>
                                    </p:animEffect>
                                  </p:childTnLst>
                                </p:cTn>
                              </p:par>
                              <p:par>
                                <p:cTn id="20" presetID="9" presetClass="entr" presetSubtype="0" fill="hold" grpId="0" nodeType="withEffect">
                                  <p:stCondLst>
                                    <p:cond delay="0"/>
                                  </p:stCondLst>
                                  <p:childTnLst>
                                    <p:set>
                                      <p:cBhvr>
                                        <p:cTn id="21" dur="3000" fill="hold">
                                          <p:stCondLst>
                                            <p:cond delay="0"/>
                                          </p:stCondLst>
                                        </p:cTn>
                                        <p:tgtEl>
                                          <p:spTgt spid="38915">
                                            <p:txEl>
                                              <p:pRg st="5" end="5"/>
                                            </p:txEl>
                                          </p:spTgt>
                                        </p:tgtEl>
                                        <p:attrNameLst>
                                          <p:attrName>style.visibility</p:attrName>
                                        </p:attrNameLst>
                                      </p:cBhvr>
                                      <p:to>
                                        <p:strVal val="visible"/>
                                      </p:to>
                                    </p:set>
                                    <p:animEffect filter="dissolve">
                                      <p:cBhvr>
                                        <p:cTn id="22" dur="3000"/>
                                        <p:tgtEl>
                                          <p:spTgt spid="38915">
                                            <p:txEl>
                                              <p:pRg st="5" end="5"/>
                                            </p:txEl>
                                          </p:spTgt>
                                        </p:tgtEl>
                                      </p:cBhvr>
                                    </p:animEffect>
                                  </p:childTnLst>
                                </p:cTn>
                              </p:par>
                              <p:par>
                                <p:cTn id="23" presetID="9" presetClass="entr" presetSubtype="0" fill="hold" grpId="0" nodeType="withEffect">
                                  <p:stCondLst>
                                    <p:cond delay="0"/>
                                  </p:stCondLst>
                                  <p:childTnLst>
                                    <p:set>
                                      <p:cBhvr>
                                        <p:cTn id="24" dur="3000" fill="hold">
                                          <p:stCondLst>
                                            <p:cond delay="0"/>
                                          </p:stCondLst>
                                        </p:cTn>
                                        <p:tgtEl>
                                          <p:spTgt spid="38915">
                                            <p:txEl>
                                              <p:pRg st="6" end="6"/>
                                            </p:txEl>
                                          </p:spTgt>
                                        </p:tgtEl>
                                        <p:attrNameLst>
                                          <p:attrName>style.visibility</p:attrName>
                                        </p:attrNameLst>
                                      </p:cBhvr>
                                      <p:to>
                                        <p:strVal val="visible"/>
                                      </p:to>
                                    </p:set>
                                    <p:animEffect filter="dissolve">
                                      <p:cBhvr>
                                        <p:cTn id="25" dur="3000"/>
                                        <p:tgtEl>
                                          <p:spTgt spid="389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uiExpand="1" build="p" bldLvl="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2" y="107319"/>
            <a:ext cx="10852237" cy="441964"/>
          </a:xfrm>
        </p:spPr>
        <p:txBody>
          <a:bodyPr>
            <a:normAutofit fontScale="90000"/>
          </a:bodyPr>
          <a:lstStyle/>
          <a:p>
            <a:r>
              <a:rPr lang="zh-CN" altLang="en-US"/>
              <a:t>语言学的研究对象是</a:t>
            </a:r>
            <a:r>
              <a:rPr lang="en-US" altLang="zh-CN"/>
              <a:t>“</a:t>
            </a:r>
            <a:r>
              <a:t>语言</a:t>
            </a:r>
            <a:r>
              <a:rPr lang="en-US" altLang="zh-CN"/>
              <a:t>”</a:t>
            </a:r>
          </a:p>
        </p:txBody>
      </p:sp>
      <p:sp>
        <p:nvSpPr>
          <p:cNvPr id="41987" name="Rectangle 2"/>
          <p:cNvSpPr>
            <a:spLocks noGrp="1"/>
          </p:cNvSpPr>
          <p:nvPr>
            <p:ph idx="1"/>
          </p:nvPr>
        </p:nvSpPr>
        <p:spPr/>
        <p:txBody>
          <a:bodyPr vert="horz" wrap="square" lIns="91440" tIns="45720" rIns="91440" bIns="45720" anchor="t"/>
          <a:lstStyle/>
          <a:p>
            <a:pPr eaLnBrk="1" hangingPunct="1">
              <a:buFont typeface="Wingdings" panose="05000000000000000000" pitchFamily="2" charset="2"/>
              <a:buNone/>
            </a:pPr>
            <a:r>
              <a:rPr lang="en-US" altLang="zh-CN" dirty="0"/>
              <a:t>  </a:t>
            </a:r>
            <a:endParaRPr lang="en-US" altLang="zh-CN" sz="2800" dirty="0"/>
          </a:p>
        </p:txBody>
      </p:sp>
      <p:sp>
        <p:nvSpPr>
          <p:cNvPr id="118787" name="TextBox 1"/>
          <p:cNvSpPr/>
          <p:nvPr/>
        </p:nvSpPr>
        <p:spPr>
          <a:xfrm>
            <a:off x="838200" y="3396607"/>
            <a:ext cx="615950" cy="1814830"/>
          </a:xfrm>
          <a:prstGeom prst="rect">
            <a:avLst/>
          </a:prstGeom>
          <a:solidFill>
            <a:srgbClr val="92D050"/>
          </a:solidFill>
          <a:ln w="9525">
            <a:noFill/>
          </a:ln>
        </p:spPr>
        <p:txBody>
          <a:bodyPr anchor="t">
            <a:spAutoFit/>
          </a:bodyPr>
          <a:lstStyle/>
          <a:p>
            <a:pPr eaLnBrk="0" hangingPunct="0"/>
            <a:r>
              <a:rPr lang="zh-CN" altLang="en-US" sz="2800" dirty="0">
                <a:solidFill>
                  <a:srgbClr val="000000"/>
                </a:solidFill>
                <a:latin typeface="Times New Roman" panose="02020603050405020304" pitchFamily="18" charset="0"/>
                <a:ea typeface="宋体" panose="02010600030101010101" pitchFamily="2" charset="-122"/>
                <a:sym typeface="华文行楷" panose="02010800040101010101" pitchFamily="2" charset="-122"/>
              </a:rPr>
              <a:t>语言调查</a:t>
            </a:r>
            <a:endParaRPr lang="zh-CN" altLang="en-US" dirty="0">
              <a:latin typeface="Times New Roman" panose="02020603050405020304" pitchFamily="18" charset="0"/>
              <a:ea typeface="宋体" panose="02010600030101010101" pitchFamily="2" charset="-122"/>
            </a:endParaRPr>
          </a:p>
        </p:txBody>
      </p:sp>
      <p:sp>
        <p:nvSpPr>
          <p:cNvPr id="118788" name="TextBox 2"/>
          <p:cNvSpPr/>
          <p:nvPr/>
        </p:nvSpPr>
        <p:spPr>
          <a:xfrm>
            <a:off x="1964556" y="3429000"/>
            <a:ext cx="1280795" cy="1198880"/>
          </a:xfrm>
          <a:prstGeom prst="rect">
            <a:avLst/>
          </a:prstGeom>
          <a:noFill/>
          <a:ln w="9525">
            <a:noFill/>
          </a:ln>
        </p:spPr>
        <p:txBody>
          <a:bodyPr wrap="square" anchor="t">
            <a:spAutoFit/>
          </a:bodyPr>
          <a:lstStyle/>
          <a:p>
            <a:pPr eaLnBrk="0" hangingPunct="0"/>
            <a:r>
              <a:rPr lang="zh-CN" altLang="en-US" dirty="0">
                <a:solidFill>
                  <a:srgbClr val="000000"/>
                </a:solidFill>
                <a:latin typeface="Times New Roman" panose="02020603050405020304" pitchFamily="18" charset="0"/>
                <a:ea typeface="宋体" panose="02010600030101010101" pitchFamily="2" charset="-122"/>
                <a:sym typeface="华文行楷" panose="02010800040101010101" pitchFamily="2" charset="-122"/>
              </a:rPr>
              <a:t>音系</a:t>
            </a:r>
          </a:p>
          <a:p>
            <a:pPr eaLnBrk="0" hangingPunct="0"/>
            <a:r>
              <a:rPr lang="zh-CN" altLang="en-US" dirty="0">
                <a:solidFill>
                  <a:srgbClr val="000000"/>
                </a:solidFill>
                <a:latin typeface="Times New Roman" panose="02020603050405020304" pitchFamily="18" charset="0"/>
                <a:ea typeface="宋体" panose="02010600030101010101" pitchFamily="2" charset="-122"/>
                <a:sym typeface="Calibri" panose="020F0502020204030204" charset="0"/>
              </a:rPr>
              <a:t>词汇</a:t>
            </a:r>
            <a:endParaRPr lang="en-US" altLang="zh-CN" dirty="0">
              <a:solidFill>
                <a:srgbClr val="000000"/>
              </a:solidFill>
              <a:latin typeface="Times New Roman" panose="02020603050405020304" pitchFamily="18" charset="0"/>
              <a:ea typeface="宋体" panose="02010600030101010101" pitchFamily="2" charset="-122"/>
              <a:sym typeface="Calibri" panose="020F0502020204030204" charset="0"/>
            </a:endParaRPr>
          </a:p>
          <a:p>
            <a:pPr eaLnBrk="0" hangingPunct="0"/>
            <a:r>
              <a:rPr lang="zh-CN" altLang="en-US" dirty="0">
                <a:solidFill>
                  <a:srgbClr val="000000"/>
                </a:solidFill>
                <a:latin typeface="Times New Roman" panose="02020603050405020304" pitchFamily="18" charset="0"/>
                <a:ea typeface="宋体" panose="02010600030101010101" pitchFamily="2" charset="-122"/>
                <a:sym typeface="华文行楷" panose="02010800040101010101" pitchFamily="2" charset="-122"/>
              </a:rPr>
              <a:t>短语</a:t>
            </a:r>
            <a:endParaRPr lang="en-US" altLang="zh-CN" dirty="0">
              <a:solidFill>
                <a:srgbClr val="000000"/>
              </a:solidFill>
              <a:latin typeface="Times New Roman" panose="02020603050405020304" pitchFamily="18" charset="0"/>
              <a:ea typeface="宋体" panose="02010600030101010101" pitchFamily="2" charset="-122"/>
              <a:sym typeface="Calibri" panose="020F0502020204030204" charset="0"/>
            </a:endParaRPr>
          </a:p>
          <a:p>
            <a:pPr eaLnBrk="0" hangingPunct="0"/>
            <a:r>
              <a:rPr lang="zh-CN" altLang="en-US" dirty="0">
                <a:solidFill>
                  <a:srgbClr val="000000"/>
                </a:solidFill>
                <a:latin typeface="Times New Roman" panose="02020603050405020304" pitchFamily="18" charset="0"/>
                <a:ea typeface="宋体" panose="02010600030101010101" pitchFamily="2" charset="-122"/>
                <a:sym typeface="华文行楷" panose="02010800040101010101" pitchFamily="2" charset="-122"/>
              </a:rPr>
              <a:t>句子</a:t>
            </a:r>
            <a:r>
              <a:rPr lang="en-US" altLang="zh-CN" dirty="0">
                <a:solidFill>
                  <a:srgbClr val="000000"/>
                </a:solidFill>
                <a:latin typeface="Times New Roman" panose="02020603050405020304" pitchFamily="18" charset="0"/>
                <a:ea typeface="宋体" panose="02010600030101010101" pitchFamily="2" charset="-122"/>
                <a:sym typeface="Calibri" panose="020F0502020204030204" charset="0"/>
              </a:rPr>
              <a:t>……</a:t>
            </a:r>
            <a:endParaRPr lang="zh-CN" altLang="en-US" dirty="0">
              <a:latin typeface="Times New Roman" panose="02020603050405020304" pitchFamily="18" charset="0"/>
              <a:ea typeface="宋体" panose="02010600030101010101" pitchFamily="2" charset="-122"/>
            </a:endParaRPr>
          </a:p>
        </p:txBody>
      </p:sp>
      <p:sp>
        <p:nvSpPr>
          <p:cNvPr id="118791" name="TextBox 3"/>
          <p:cNvSpPr/>
          <p:nvPr/>
        </p:nvSpPr>
        <p:spPr>
          <a:xfrm>
            <a:off x="581025" y="720725"/>
            <a:ext cx="10001885" cy="2306955"/>
          </a:xfrm>
          <a:prstGeom prst="rect">
            <a:avLst/>
          </a:prstGeom>
          <a:noFill/>
          <a:ln w="9525">
            <a:noFill/>
          </a:ln>
        </p:spPr>
        <p:txBody>
          <a:bodyPr wrap="square" anchor="t">
            <a:spAutoFit/>
          </a:bodyPr>
          <a:lstStyle/>
          <a:p>
            <a:pPr eaLnBrk="0" hangingPunct="0"/>
            <a:r>
              <a:rPr lang="zh-CN" altLang="en-US" sz="2400" b="1" dirty="0">
                <a:solidFill>
                  <a:srgbClr val="000000"/>
                </a:solidFill>
                <a:latin typeface="Times New Roman" panose="02020603050405020304" pitchFamily="18" charset="0"/>
                <a:ea typeface="宋体" panose="02010600030101010101" pitchFamily="2" charset="-122"/>
                <a:sym typeface="华文行楷" panose="02010800040101010101" pitchFamily="2" charset="-122"/>
              </a:rPr>
              <a:t>要研究语言，可以到言语中去找。</a:t>
            </a:r>
          </a:p>
          <a:p>
            <a:pPr eaLnBrk="0" hangingPunct="0"/>
            <a:r>
              <a:rPr lang="zh-CN" altLang="en-US" sz="2400" dirty="0">
                <a:solidFill>
                  <a:srgbClr val="000000"/>
                </a:solidFill>
                <a:latin typeface="Times New Roman" panose="02020603050405020304" pitchFamily="18" charset="0"/>
                <a:ea typeface="宋体" panose="02010600030101010101" pitchFamily="2" charset="-122"/>
                <a:sym typeface="华文行楷" panose="02010800040101010101" pitchFamily="2" charset="-122"/>
              </a:rPr>
              <a:t>一是在说出的话（作品）里，（口头、书面），二是在说话人脑子里。</a:t>
            </a:r>
            <a:endParaRPr lang="en-US" altLang="zh-CN" sz="2400" dirty="0">
              <a:solidFill>
                <a:srgbClr val="000000"/>
              </a:solidFill>
              <a:latin typeface="Times New Roman" panose="02020603050405020304" pitchFamily="18" charset="0"/>
              <a:ea typeface="宋体" panose="02010600030101010101" pitchFamily="2" charset="-122"/>
              <a:sym typeface="Calibri" panose="020F0502020204030204" charset="0"/>
            </a:endParaRPr>
          </a:p>
          <a:p>
            <a:pPr eaLnBrk="0" hangingPunct="0"/>
            <a:endParaRPr lang="zh-CN" altLang="en-US" sz="2400" dirty="0">
              <a:solidFill>
                <a:srgbClr val="000000"/>
              </a:solidFill>
              <a:latin typeface="Times New Roman" panose="02020603050405020304" pitchFamily="18" charset="0"/>
              <a:ea typeface="宋体" panose="02010600030101010101" pitchFamily="2" charset="-122"/>
              <a:sym typeface="Calibri" panose="020F0502020204030204" charset="0"/>
            </a:endParaRPr>
          </a:p>
          <a:p>
            <a:pPr eaLnBrk="0" hangingPunct="0"/>
            <a:r>
              <a:rPr lang="zh-CN" altLang="en-US" sz="2400" dirty="0">
                <a:solidFill>
                  <a:srgbClr val="000000"/>
                </a:solidFill>
                <a:latin typeface="Times New Roman" panose="02020603050405020304" pitchFamily="18" charset="0"/>
                <a:ea typeface="宋体" panose="02010600030101010101" pitchFamily="2" charset="-122"/>
                <a:sym typeface="华文行楷" panose="02010800040101010101" pitchFamily="2" charset="-122"/>
              </a:rPr>
              <a:t>考察大量语料（录音或者著作）</a:t>
            </a:r>
            <a:endParaRPr lang="en-US" altLang="zh-CN" sz="2400" dirty="0">
              <a:solidFill>
                <a:srgbClr val="000000"/>
              </a:solidFill>
              <a:latin typeface="Times New Roman" panose="02020603050405020304" pitchFamily="18" charset="0"/>
              <a:ea typeface="宋体" panose="02010600030101010101" pitchFamily="2" charset="-122"/>
              <a:sym typeface="Calibri" panose="020F0502020204030204" charset="0"/>
            </a:endParaRPr>
          </a:p>
          <a:p>
            <a:pPr eaLnBrk="0" hangingPunct="0"/>
            <a:r>
              <a:rPr lang="zh-CN" altLang="en-US" sz="2400" dirty="0">
                <a:solidFill>
                  <a:srgbClr val="000000"/>
                </a:solidFill>
                <a:latin typeface="Times New Roman" panose="02020603050405020304" pitchFamily="18" charset="0"/>
                <a:ea typeface="宋体" panose="02010600030101010101" pitchFamily="2" charset="-122"/>
                <a:sym typeface="华文行楷" panose="02010800040101010101" pitchFamily="2" charset="-122"/>
              </a:rPr>
              <a:t>反复提问、对比、归纳、理出调查对象脑子里的语言知识。</a:t>
            </a:r>
            <a:endParaRPr lang="en-US" altLang="zh-CN" sz="2400" dirty="0">
              <a:solidFill>
                <a:srgbClr val="000000"/>
              </a:solidFill>
              <a:latin typeface="Times New Roman" panose="02020603050405020304" pitchFamily="18" charset="0"/>
              <a:ea typeface="宋体" panose="02010600030101010101" pitchFamily="2" charset="-122"/>
              <a:sym typeface="Calibri" panose="020F0502020204030204" charset="0"/>
            </a:endParaRPr>
          </a:p>
          <a:p>
            <a:pPr eaLnBrk="0" hangingPunct="0"/>
            <a:r>
              <a:rPr lang="zh-CN" altLang="en-US" sz="2400" dirty="0">
                <a:solidFill>
                  <a:srgbClr val="000000"/>
                </a:solidFill>
                <a:latin typeface="Times New Roman" panose="02020603050405020304" pitchFamily="18" charset="0"/>
                <a:ea typeface="宋体" panose="02010600030101010101" pitchFamily="2" charset="-122"/>
                <a:sym typeface="华文行楷" panose="02010800040101010101" pitchFamily="2" charset="-122"/>
              </a:rPr>
              <a:t>研究结果编成词典、语法著作等。</a:t>
            </a:r>
            <a:endParaRPr lang="zh-CN" altLang="en-US" sz="2400" dirty="0">
              <a:latin typeface="Times New Roman" panose="02020603050405020304" pitchFamily="18" charset="0"/>
              <a:ea typeface="宋体" panose="02010600030101010101" pitchFamily="2" charset="-122"/>
            </a:endParaRPr>
          </a:p>
        </p:txBody>
      </p:sp>
      <p:pic>
        <p:nvPicPr>
          <p:cNvPr id="4" name="图片 3">
            <a:extLst>
              <a:ext uri="{FF2B5EF4-FFF2-40B4-BE49-F238E27FC236}">
                <a16:creationId xmlns:a16="http://schemas.microsoft.com/office/drawing/2014/main" id="{252FCC03-830F-7A11-B121-74251A1DA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9003" y="2987243"/>
            <a:ext cx="4560000" cy="3420000"/>
          </a:xfrm>
          <a:prstGeom prst="rect">
            <a:avLst/>
          </a:prstGeom>
        </p:spPr>
      </p:pic>
      <p:pic>
        <p:nvPicPr>
          <p:cNvPr id="6" name="图片 5">
            <a:extLst>
              <a:ext uri="{FF2B5EF4-FFF2-40B4-BE49-F238E27FC236}">
                <a16:creationId xmlns:a16="http://schemas.microsoft.com/office/drawing/2014/main" id="{47D55068-4278-4FBF-430C-C8FBC3B55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003" y="2987243"/>
            <a:ext cx="4608000" cy="345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filter="barn(outVertical)">
                                      <p:cBhvr>
                                        <p:cTn id="7" dur="500"/>
                                        <p:tgtEl>
                                          <p:spTgt spid="419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1173A-6A0F-17D2-2FEE-2FD9F4989934}"/>
              </a:ext>
            </a:extLst>
          </p:cNvPr>
          <p:cNvSpPr>
            <a:spLocks noGrp="1"/>
          </p:cNvSpPr>
          <p:nvPr>
            <p:ph type="title"/>
          </p:nvPr>
        </p:nvSpPr>
        <p:spPr>
          <a:xfrm>
            <a:off x="135467" y="803275"/>
            <a:ext cx="10989733" cy="883635"/>
          </a:xfrm>
        </p:spPr>
        <p:txBody>
          <a:bodyPr/>
          <a:lstStyle/>
          <a:p>
            <a:r>
              <a:rPr lang="zh-CN" altLang="en-US" dirty="0"/>
              <a:t>参考语法：从言语中概括语言规则</a:t>
            </a:r>
          </a:p>
        </p:txBody>
      </p:sp>
      <p:sp>
        <p:nvSpPr>
          <p:cNvPr id="3" name="内容占位符 2">
            <a:extLst>
              <a:ext uri="{FF2B5EF4-FFF2-40B4-BE49-F238E27FC236}">
                <a16:creationId xmlns:a16="http://schemas.microsoft.com/office/drawing/2014/main" id="{4585FC01-588D-10FE-C0EC-3C73B1F19DEE}"/>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0CCB51BF-B212-B000-E476-E71F494A515A}"/>
              </a:ext>
            </a:extLst>
          </p:cNvPr>
          <p:cNvPicPr>
            <a:picLocks noChangeAspect="1"/>
          </p:cNvPicPr>
          <p:nvPr/>
        </p:nvPicPr>
        <p:blipFill>
          <a:blip r:embed="rId2"/>
          <a:stretch>
            <a:fillRect/>
          </a:stretch>
        </p:blipFill>
        <p:spPr>
          <a:xfrm>
            <a:off x="8" y="1686910"/>
            <a:ext cx="6295145" cy="4824000"/>
          </a:xfrm>
          <a:prstGeom prst="rect">
            <a:avLst/>
          </a:prstGeom>
        </p:spPr>
      </p:pic>
      <p:pic>
        <p:nvPicPr>
          <p:cNvPr id="6" name="图片 5">
            <a:extLst>
              <a:ext uri="{FF2B5EF4-FFF2-40B4-BE49-F238E27FC236}">
                <a16:creationId xmlns:a16="http://schemas.microsoft.com/office/drawing/2014/main" id="{A3D69160-5161-B8E4-D50D-DDD868A97969}"/>
              </a:ext>
            </a:extLst>
          </p:cNvPr>
          <p:cNvPicPr>
            <a:picLocks noChangeAspect="1"/>
          </p:cNvPicPr>
          <p:nvPr/>
        </p:nvPicPr>
        <p:blipFill>
          <a:blip r:embed="rId3"/>
          <a:stretch>
            <a:fillRect/>
          </a:stretch>
        </p:blipFill>
        <p:spPr>
          <a:xfrm>
            <a:off x="6295153" y="1544892"/>
            <a:ext cx="2340000" cy="2340000"/>
          </a:xfrm>
          <a:prstGeom prst="rect">
            <a:avLst/>
          </a:prstGeom>
        </p:spPr>
      </p:pic>
      <p:pic>
        <p:nvPicPr>
          <p:cNvPr id="7" name="图片 6">
            <a:extLst>
              <a:ext uri="{FF2B5EF4-FFF2-40B4-BE49-F238E27FC236}">
                <a16:creationId xmlns:a16="http://schemas.microsoft.com/office/drawing/2014/main" id="{5410819B-55D3-A9CB-71E9-955AAF31DE87}"/>
              </a:ext>
            </a:extLst>
          </p:cNvPr>
          <p:cNvPicPr>
            <a:picLocks noChangeAspect="1"/>
          </p:cNvPicPr>
          <p:nvPr/>
        </p:nvPicPr>
        <p:blipFill>
          <a:blip r:embed="rId4"/>
          <a:stretch>
            <a:fillRect/>
          </a:stretch>
        </p:blipFill>
        <p:spPr>
          <a:xfrm>
            <a:off x="8860477" y="1491678"/>
            <a:ext cx="2412000" cy="2412000"/>
          </a:xfrm>
          <a:prstGeom prst="rect">
            <a:avLst/>
          </a:prstGeom>
        </p:spPr>
      </p:pic>
      <p:pic>
        <p:nvPicPr>
          <p:cNvPr id="9" name="图片 8">
            <a:extLst>
              <a:ext uri="{FF2B5EF4-FFF2-40B4-BE49-F238E27FC236}">
                <a16:creationId xmlns:a16="http://schemas.microsoft.com/office/drawing/2014/main" id="{93834CF7-B74F-9D67-F94D-604A6A57EB54}"/>
              </a:ext>
            </a:extLst>
          </p:cNvPr>
          <p:cNvPicPr>
            <a:picLocks noChangeAspect="1"/>
          </p:cNvPicPr>
          <p:nvPr/>
        </p:nvPicPr>
        <p:blipFill>
          <a:blip r:embed="rId5"/>
          <a:stretch>
            <a:fillRect/>
          </a:stretch>
        </p:blipFill>
        <p:spPr>
          <a:xfrm>
            <a:off x="6843475" y="4218839"/>
            <a:ext cx="1468679" cy="2052000"/>
          </a:xfrm>
          <a:prstGeom prst="rect">
            <a:avLst/>
          </a:prstGeom>
        </p:spPr>
      </p:pic>
    </p:spTree>
    <p:extLst>
      <p:ext uri="{BB962C8B-B14F-4D97-AF65-F5344CB8AC3E}">
        <p14:creationId xmlns:p14="http://schemas.microsoft.com/office/powerpoint/2010/main" val="3301012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15E22698-7D09-4B1A-B5E1-1B842B54600E}"/>
              </a:ext>
            </a:extLst>
          </p:cNvPr>
          <p:cNvGraphicFramePr/>
          <p:nvPr/>
        </p:nvGraphicFramePr>
        <p:xfrm>
          <a:off x="596669" y="881149"/>
          <a:ext cx="10193251"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6BEA8D1A-3112-46A2-8207-492BF8B523BF}"/>
              </a:ext>
            </a:extLst>
          </p:cNvPr>
          <p:cNvSpPr txBox="1"/>
          <p:nvPr/>
        </p:nvSpPr>
        <p:spPr>
          <a:xfrm>
            <a:off x="6499860" y="1343861"/>
            <a:ext cx="2560316" cy="523220"/>
          </a:xfrm>
          <a:prstGeom prst="rect">
            <a:avLst/>
          </a:prstGeom>
          <a:noFill/>
        </p:spPr>
        <p:txBody>
          <a:bodyPr wrap="none" rtlCol="0">
            <a:spAutoFit/>
          </a:bodyPr>
          <a:lstStyle/>
          <a:p>
            <a:r>
              <a:rPr lang="zh-CN" altLang="en-US" sz="2800" dirty="0">
                <a:solidFill>
                  <a:srgbClr val="FF0000"/>
                </a:solidFill>
              </a:rPr>
              <a:t>音系</a:t>
            </a:r>
            <a:r>
              <a:rPr lang="en-US" altLang="zh-CN" sz="2800" dirty="0">
                <a:solidFill>
                  <a:srgbClr val="FF0000"/>
                </a:solidFill>
              </a:rPr>
              <a:t>-</a:t>
            </a:r>
            <a:r>
              <a:rPr lang="zh-CN" altLang="en-US" sz="2800" dirty="0">
                <a:solidFill>
                  <a:srgbClr val="FF0000"/>
                </a:solidFill>
              </a:rPr>
              <a:t>形态</a:t>
            </a:r>
            <a:r>
              <a:rPr lang="en-US" altLang="zh-CN" sz="2800" dirty="0">
                <a:solidFill>
                  <a:srgbClr val="FF0000"/>
                </a:solidFill>
              </a:rPr>
              <a:t>-</a:t>
            </a:r>
            <a:r>
              <a:rPr lang="zh-CN" altLang="en-US" sz="2800" dirty="0">
                <a:solidFill>
                  <a:srgbClr val="FF0000"/>
                </a:solidFill>
              </a:rPr>
              <a:t>句法</a:t>
            </a:r>
          </a:p>
        </p:txBody>
      </p:sp>
    </p:spTree>
    <p:extLst>
      <p:ext uri="{BB962C8B-B14F-4D97-AF65-F5344CB8AC3E}">
        <p14:creationId xmlns:p14="http://schemas.microsoft.com/office/powerpoint/2010/main" val="4172681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26A04-B412-87ED-7480-CBB18D6B3A48}"/>
              </a:ext>
            </a:extLst>
          </p:cNvPr>
          <p:cNvSpPr>
            <a:spLocks noGrp="1"/>
          </p:cNvSpPr>
          <p:nvPr>
            <p:ph type="title"/>
          </p:nvPr>
        </p:nvSpPr>
        <p:spPr/>
        <p:txBody>
          <a:bodyPr/>
          <a:lstStyle/>
          <a:p>
            <a:r>
              <a:rPr lang="en-US" altLang="zh-CN" dirty="0"/>
              <a:t>《</a:t>
            </a:r>
            <a:r>
              <a:rPr lang="zh-CN" altLang="en-US" dirty="0"/>
              <a:t>普通语言学教程</a:t>
            </a:r>
            <a:r>
              <a:rPr lang="en-US" altLang="zh-CN" dirty="0"/>
              <a:t>》</a:t>
            </a:r>
            <a:r>
              <a:rPr lang="zh-CN" altLang="en-US" dirty="0"/>
              <a:t>目录</a:t>
            </a:r>
          </a:p>
        </p:txBody>
      </p:sp>
      <p:sp>
        <p:nvSpPr>
          <p:cNvPr id="3" name="内容占位符 2">
            <a:extLst>
              <a:ext uri="{FF2B5EF4-FFF2-40B4-BE49-F238E27FC236}">
                <a16:creationId xmlns:a16="http://schemas.microsoft.com/office/drawing/2014/main" id="{51D7F899-09D9-F1AF-2084-F5E119051D60}"/>
              </a:ext>
            </a:extLst>
          </p:cNvPr>
          <p:cNvSpPr>
            <a:spLocks noGrp="1"/>
          </p:cNvSpPr>
          <p:nvPr>
            <p:ph idx="1"/>
          </p:nvPr>
        </p:nvSpPr>
        <p:spPr>
          <a:xfrm>
            <a:off x="838200" y="1358537"/>
            <a:ext cx="10515600" cy="5134338"/>
          </a:xfrm>
        </p:spPr>
        <p:txBody>
          <a:bodyPr/>
          <a:lstStyle/>
          <a:p>
            <a:r>
              <a:rPr lang="zh-CN" altLang="en-US" dirty="0"/>
              <a:t>绪论  共六章（语言学史一瞥，语言学的材料和任务，它和毗邻科学的关系；语言学的对象；语言的语言学和言语的语言学；语言的内部要素和外部要素；文字表现语言；音位学）</a:t>
            </a:r>
            <a:endParaRPr lang="en-US" altLang="zh-CN" dirty="0"/>
          </a:p>
          <a:p>
            <a:endParaRPr lang="en-US" altLang="zh-CN" dirty="0"/>
          </a:p>
          <a:p>
            <a:r>
              <a:rPr lang="zh-CN" altLang="en-US" dirty="0"/>
              <a:t>附录 音位学原理</a:t>
            </a:r>
            <a:endParaRPr lang="en-US" altLang="zh-CN" dirty="0"/>
          </a:p>
          <a:p>
            <a:r>
              <a:rPr lang="zh-CN" altLang="en-US" dirty="0"/>
              <a:t>第一编  一般原则 （符号的任意性）</a:t>
            </a:r>
            <a:endParaRPr lang="en-US" altLang="zh-CN" dirty="0"/>
          </a:p>
          <a:p>
            <a:r>
              <a:rPr lang="zh-CN" altLang="en-US" dirty="0"/>
              <a:t>第二编  共时语言学（实体和单位，划分的困难）</a:t>
            </a:r>
            <a:endParaRPr lang="en-US" altLang="zh-CN" dirty="0"/>
          </a:p>
          <a:p>
            <a:r>
              <a:rPr lang="zh-CN" altLang="en-US" dirty="0"/>
              <a:t>第三编  历时语言学（音变，演化在语法上的后果）</a:t>
            </a:r>
            <a:endParaRPr lang="en-US" altLang="zh-CN" dirty="0"/>
          </a:p>
          <a:p>
            <a:r>
              <a:rPr lang="zh-CN" altLang="en-US" dirty="0"/>
              <a:t>第四编  地理语言学（波浪说，地理差异）</a:t>
            </a:r>
            <a:endParaRPr lang="en-US" altLang="zh-CN" dirty="0"/>
          </a:p>
          <a:p>
            <a:r>
              <a:rPr lang="zh-CN" altLang="en-US" dirty="0"/>
              <a:t>第五编  回顾语言学的问题，结论</a:t>
            </a:r>
            <a:endParaRPr lang="en-US" altLang="zh-CN" dirty="0"/>
          </a:p>
          <a:p>
            <a:endParaRPr lang="zh-CN" altLang="en-US" dirty="0"/>
          </a:p>
        </p:txBody>
      </p:sp>
    </p:spTree>
    <p:extLst>
      <p:ext uri="{BB962C8B-B14F-4D97-AF65-F5344CB8AC3E}">
        <p14:creationId xmlns:p14="http://schemas.microsoft.com/office/powerpoint/2010/main" val="659050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4006A-F9FA-82CA-80D3-40204D688E66}"/>
              </a:ext>
            </a:extLst>
          </p:cNvPr>
          <p:cNvSpPr>
            <a:spLocks noGrp="1"/>
          </p:cNvSpPr>
          <p:nvPr>
            <p:ph type="title"/>
          </p:nvPr>
        </p:nvSpPr>
        <p:spPr/>
        <p:txBody>
          <a:bodyPr/>
          <a:lstStyle/>
          <a:p>
            <a:r>
              <a:rPr lang="zh-CN" altLang="en-US" dirty="0"/>
              <a:t>（二）语言与符号</a:t>
            </a:r>
          </a:p>
        </p:txBody>
      </p:sp>
      <p:sp>
        <p:nvSpPr>
          <p:cNvPr id="3" name="内容占位符 2">
            <a:extLst>
              <a:ext uri="{FF2B5EF4-FFF2-40B4-BE49-F238E27FC236}">
                <a16:creationId xmlns:a16="http://schemas.microsoft.com/office/drawing/2014/main" id="{E437E21E-2513-177A-F22B-1BCD25481556}"/>
              </a:ext>
            </a:extLst>
          </p:cNvPr>
          <p:cNvSpPr>
            <a:spLocks noGrp="1"/>
          </p:cNvSpPr>
          <p:nvPr>
            <p:ph idx="1"/>
          </p:nvPr>
        </p:nvSpPr>
        <p:spPr/>
        <p:txBody>
          <a:bodyPr/>
          <a:lstStyle/>
          <a:p>
            <a:r>
              <a:rPr lang="zh-CN" altLang="en-US" sz="2800" dirty="0"/>
              <a:t>上世纪初，伟大的语言学家，瑞士著名学者索绪尔在他的名著</a:t>
            </a:r>
            <a:r>
              <a:rPr lang="en-US" altLang="zh-CN" sz="2800" dirty="0"/>
              <a:t>《</a:t>
            </a:r>
            <a:r>
              <a:rPr lang="zh-CN" altLang="en-US" sz="2800" dirty="0"/>
              <a:t>普通语言学教程</a:t>
            </a:r>
            <a:r>
              <a:rPr lang="en-US" altLang="zh-CN" sz="2800" dirty="0"/>
              <a:t>》</a:t>
            </a:r>
            <a:r>
              <a:rPr lang="en-US" altLang="zh-CN" sz="2800" b="1" i="1" dirty="0"/>
              <a:t>A course of general linguistics</a:t>
            </a:r>
            <a:r>
              <a:rPr lang="zh-CN" altLang="en-US" sz="2800" b="1" i="1" dirty="0"/>
              <a:t>（</a:t>
            </a:r>
            <a:r>
              <a:rPr lang="en-US" altLang="zh-CN" sz="2800" b="1" i="1" dirty="0"/>
              <a:t>1916</a:t>
            </a:r>
            <a:r>
              <a:rPr lang="zh-CN" altLang="en-US" sz="2800" b="1" i="1" dirty="0"/>
              <a:t>年第一版）</a:t>
            </a:r>
            <a:r>
              <a:rPr lang="zh-CN" altLang="en-US" sz="2800" dirty="0"/>
              <a:t>中提出了“语言是一个符号系统”的思想，第一次从语言本身的结构方面对语言的本质作了的说明。</a:t>
            </a:r>
            <a:endParaRPr lang="en-US" altLang="zh-CN" sz="2800" dirty="0"/>
          </a:p>
          <a:p>
            <a:endParaRPr lang="en-US" altLang="zh-CN" dirty="0"/>
          </a:p>
        </p:txBody>
      </p:sp>
    </p:spTree>
    <p:extLst>
      <p:ext uri="{BB962C8B-B14F-4D97-AF65-F5344CB8AC3E}">
        <p14:creationId xmlns:p14="http://schemas.microsoft.com/office/powerpoint/2010/main" val="1798482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9CF87-5F20-04B6-AF5D-F8ACFEFD61EF}"/>
              </a:ext>
            </a:extLst>
          </p:cNvPr>
          <p:cNvSpPr>
            <a:spLocks noGrp="1"/>
          </p:cNvSpPr>
          <p:nvPr>
            <p:ph type="title"/>
          </p:nvPr>
        </p:nvSpPr>
        <p:spPr/>
        <p:txBody>
          <a:bodyPr/>
          <a:lstStyle/>
          <a:p>
            <a:r>
              <a:rPr lang="en-US" altLang="zh-CN" dirty="0"/>
              <a:t>1</a:t>
            </a:r>
            <a:r>
              <a:rPr lang="zh-CN" altLang="en-US" dirty="0"/>
              <a:t>、符号与征候</a:t>
            </a:r>
            <a:br>
              <a:rPr lang="en-US" altLang="zh-CN" dirty="0"/>
            </a:br>
            <a:endParaRPr lang="zh-CN" altLang="en-US" dirty="0"/>
          </a:p>
        </p:txBody>
      </p:sp>
      <p:sp>
        <p:nvSpPr>
          <p:cNvPr id="3" name="内容占位符 2">
            <a:extLst>
              <a:ext uri="{FF2B5EF4-FFF2-40B4-BE49-F238E27FC236}">
                <a16:creationId xmlns:a16="http://schemas.microsoft.com/office/drawing/2014/main" id="{6FD86961-0124-8656-1C50-94D073530A5E}"/>
              </a:ext>
            </a:extLst>
          </p:cNvPr>
          <p:cNvSpPr>
            <a:spLocks noGrp="1"/>
          </p:cNvSpPr>
          <p:nvPr>
            <p:ph idx="1"/>
          </p:nvPr>
        </p:nvSpPr>
        <p:spPr/>
        <p:txBody>
          <a:bodyPr>
            <a:normAutofit fontScale="92500" lnSpcReduction="20000"/>
          </a:bodyPr>
          <a:lstStyle/>
          <a:p>
            <a:r>
              <a:rPr lang="zh-CN" altLang="en-US" dirty="0">
                <a:latin typeface="宋体" panose="02010600030101010101" pitchFamily="2" charset="-122"/>
                <a:ea typeface="宋体" panose="02010600030101010101" pitchFamily="2" charset="-122"/>
              </a:rPr>
              <a:t>符号（</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sign</a:t>
            </a:r>
            <a:r>
              <a:rPr lang="zh-CN" altLang="en-US" dirty="0">
                <a:latin typeface="宋体" panose="02010600030101010101" pitchFamily="2" charset="-122"/>
                <a:ea typeface="宋体" panose="02010600030101010101" pitchFamily="2" charset="-122"/>
              </a:rPr>
              <a:t>）：是人们</a:t>
            </a:r>
            <a:r>
              <a:rPr lang="zh-CN" altLang="en-US" b="1" dirty="0">
                <a:solidFill>
                  <a:srgbClr val="FF0000"/>
                </a:solidFill>
                <a:latin typeface="宋体" panose="02010600030101010101" pitchFamily="2" charset="-122"/>
                <a:ea typeface="宋体" panose="02010600030101010101" pitchFamily="2" charset="-122"/>
              </a:rPr>
              <a:t>共同约定的</a:t>
            </a:r>
            <a:r>
              <a:rPr lang="zh-CN" altLang="en-US" dirty="0">
                <a:latin typeface="宋体" panose="02010600030101010101" pitchFamily="2" charset="-122"/>
                <a:ea typeface="宋体" panose="02010600030101010101" pitchFamily="2" charset="-122"/>
              </a:rPr>
              <a:t>、简单明确地指称一定对象的标志物。又叫做记号、信号。符号是形式和内容的结合体。</a:t>
            </a: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视觉：文字、信号灯、图标、旗语、烽火</a:t>
            </a:r>
            <a:r>
              <a:rPr lang="en-US" altLang="zh-CN" sz="2400" dirty="0">
                <a:latin typeface="楷体" panose="02010609060101010101" pitchFamily="49" charset="-122"/>
                <a:ea typeface="楷体" panose="02010609060101010101" pitchFamily="49" charset="-122"/>
              </a:rPr>
              <a:t>……</a:t>
            </a: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符号   听觉：汽车的笛声、上下课的铃声</a:t>
            </a:r>
            <a:r>
              <a:rPr lang="en-US" altLang="zh-CN" sz="2400" dirty="0">
                <a:latin typeface="楷体" panose="02010609060101010101" pitchFamily="49" charset="-122"/>
                <a:ea typeface="楷体" panose="02010609060101010101" pitchFamily="49" charset="-122"/>
              </a:rPr>
              <a:t>……</a:t>
            </a:r>
          </a:p>
          <a:p>
            <a:pPr marL="0" inden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触觉：盲文</a:t>
            </a:r>
            <a:r>
              <a:rPr lang="en-US" altLang="zh-CN" sz="2400" dirty="0">
                <a:latin typeface="楷体" panose="02010609060101010101" pitchFamily="49" charset="-122"/>
                <a:ea typeface="楷体" panose="02010609060101010101" pitchFamily="49" charset="-122"/>
              </a:rPr>
              <a:t>……</a:t>
            </a:r>
          </a:p>
          <a:p>
            <a:r>
              <a:rPr lang="zh-CN" altLang="en-US" dirty="0">
                <a:latin typeface="宋体" panose="02010600030101010101" pitchFamily="2" charset="-122"/>
                <a:ea typeface="宋体" panose="02010600030101010101" pitchFamily="2" charset="-122"/>
              </a:rPr>
              <a:t>形式：起代替作用的直接出现的事物，符号的载体，</a:t>
            </a:r>
            <a:r>
              <a:rPr lang="zh-CN" altLang="en-US" sz="2800" dirty="0">
                <a:latin typeface="宋体" panose="02010600030101010101" pitchFamily="2" charset="-122"/>
                <a:ea typeface="宋体" panose="02010600030101010101" pitchFamily="2" charset="-122"/>
                <a:cs typeface="Times New Roman" panose="02020603050405020304" pitchFamily="18" charset="0"/>
              </a:rPr>
              <a:t>可以被感知。</a:t>
            </a:r>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符号的</a:t>
            </a:r>
            <a:r>
              <a:rPr lang="zh-CN" altLang="en-US" b="1" dirty="0">
                <a:solidFill>
                  <a:srgbClr val="FF0000"/>
                </a:solidFill>
                <a:latin typeface="宋体" panose="02010600030101010101" pitchFamily="2" charset="-122"/>
                <a:ea typeface="宋体" panose="02010600030101010101" pitchFamily="2" charset="-122"/>
              </a:rPr>
              <a:t>形式</a:t>
            </a:r>
            <a:r>
              <a:rPr lang="zh-CN" altLang="en-US" dirty="0">
                <a:latin typeface="宋体" panose="02010600030101010101" pitchFamily="2" charset="-122"/>
                <a:ea typeface="宋体" panose="02010600030101010101" pitchFamily="2" charset="-122"/>
              </a:rPr>
              <a:t>和</a:t>
            </a:r>
            <a:r>
              <a:rPr lang="zh-CN" altLang="en-US" b="1" dirty="0">
                <a:solidFill>
                  <a:srgbClr val="FF0000"/>
                </a:solidFill>
                <a:latin typeface="宋体" panose="02010600030101010101" pitchFamily="2" charset="-122"/>
                <a:ea typeface="宋体" panose="02010600030101010101" pitchFamily="2" charset="-122"/>
              </a:rPr>
              <a:t>内容</a:t>
            </a:r>
            <a:r>
              <a:rPr lang="zh-CN" altLang="en-US" dirty="0">
                <a:latin typeface="宋体" panose="02010600030101010101" pitchFamily="2" charset="-122"/>
                <a:ea typeface="宋体" panose="02010600030101010101" pitchFamily="2" charset="-122"/>
              </a:rPr>
              <a:t>是不可分离的，二者结合才构成符号。物质材料只有作为符号的形式出现时，才有意义，否则没有意义。</a:t>
            </a:r>
          </a:p>
          <a:p>
            <a:pPr marL="0" indent="0">
              <a:buNone/>
            </a:pPr>
            <a:r>
              <a:rPr lang="zh-CN" altLang="en-US" sz="2400" dirty="0">
                <a:latin typeface="楷体" panose="02010609060101010101" pitchFamily="49" charset="-122"/>
                <a:ea typeface="楷体" panose="02010609060101010101" pitchFamily="49" charset="-122"/>
              </a:rPr>
              <a:t>  如果红绿灯不在十字路口，而是在酒吧，还是指示交通的信号灯么？</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如果只是为了测试汽车性能而按喇叭，发出的汽笛声，还有提醒路上行人和其他车辆等注意有车过来的功用么？</a:t>
            </a:r>
            <a:endParaRPr lang="en-US" altLang="zh-CN" sz="2400" dirty="0">
              <a:latin typeface="楷体" panose="02010609060101010101" pitchFamily="49" charset="-122"/>
              <a:ea typeface="楷体" panose="02010609060101010101" pitchFamily="49" charset="-122"/>
            </a:endParaRPr>
          </a:p>
          <a:p>
            <a:endParaRPr lang="zh-CN" altLang="en-US" dirty="0"/>
          </a:p>
        </p:txBody>
      </p:sp>
    </p:spTree>
    <p:extLst>
      <p:ext uri="{BB962C8B-B14F-4D97-AF65-F5344CB8AC3E}">
        <p14:creationId xmlns:p14="http://schemas.microsoft.com/office/powerpoint/2010/main" val="2850380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2CA97CD-F856-D71E-3CDE-D27243264939}"/>
              </a:ext>
            </a:extLst>
          </p:cNvPr>
          <p:cNvSpPr>
            <a:spLocks noGrp="1"/>
          </p:cNvSpPr>
          <p:nvPr>
            <p:ph idx="1"/>
          </p:nvPr>
        </p:nvSpPr>
        <p:spPr>
          <a:xfrm>
            <a:off x="270235" y="280447"/>
            <a:ext cx="11651530" cy="6297105"/>
          </a:xfrm>
        </p:spPr>
        <p:txBody>
          <a:bodyPr/>
          <a:lstStyle/>
          <a:p>
            <a:r>
              <a:rPr lang="zh-CN" altLang="en-US" dirty="0">
                <a:latin typeface="宋体" panose="02010600030101010101" pitchFamily="2" charset="-122"/>
                <a:ea typeface="宋体" panose="02010600030101010101" pitchFamily="2" charset="-122"/>
              </a:rPr>
              <a:t>征候：征候是事物本身的属性的外部表现。也就是说，</a:t>
            </a:r>
            <a:r>
              <a:rPr lang="zh-CN" altLang="en-US" b="1" dirty="0">
                <a:solidFill>
                  <a:srgbClr val="FF0000"/>
                </a:solidFill>
                <a:latin typeface="宋体" panose="02010600030101010101" pitchFamily="2" charset="-122"/>
                <a:ea typeface="宋体" panose="02010600030101010101" pitchFamily="2" charset="-122"/>
              </a:rPr>
              <a:t>征候是事物本身的特征</a:t>
            </a:r>
            <a:r>
              <a:rPr lang="zh-CN" altLang="en-US" dirty="0">
                <a:latin typeface="宋体" panose="02010600030101010101" pitchFamily="2" charset="-122"/>
                <a:ea typeface="宋体" panose="02010600030101010101" pitchFamily="2" charset="-122"/>
              </a:rPr>
              <a:t>，它代表着事物，可以让我们通过它来推知事物。</a:t>
            </a:r>
          </a:p>
          <a:p>
            <a:pPr marL="0" indent="0">
              <a:buNone/>
            </a:pPr>
            <a:r>
              <a:rPr lang="zh-CN" altLang="en-US" sz="2400" dirty="0">
                <a:latin typeface="楷体" panose="02010609060101010101" pitchFamily="49" charset="-122"/>
                <a:ea typeface="楷体" panose="02010609060101010101" pitchFamily="49" charset="-122"/>
              </a:rPr>
              <a:t>  浓烟</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着火；冰块、雪花</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冷；炊烟</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有人家做饭</a:t>
            </a:r>
            <a:r>
              <a:rPr lang="en-US" altLang="zh-CN" sz="2400" dirty="0">
                <a:latin typeface="楷体" panose="02010609060101010101" pitchFamily="49" charset="-122"/>
                <a:ea typeface="楷体" panose="02010609060101010101" pitchFamily="49" charset="-122"/>
              </a:rPr>
              <a:t>……</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符号与征候异同</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异：符号不同于征候。</a:t>
            </a:r>
            <a:r>
              <a:rPr lang="zh-CN" altLang="en-US" b="1" dirty="0">
                <a:solidFill>
                  <a:srgbClr val="FF0000"/>
                </a:solidFill>
                <a:latin typeface="宋体" panose="02010600030101010101" pitchFamily="2" charset="-122"/>
                <a:ea typeface="宋体" panose="02010600030101010101" pitchFamily="2" charset="-122"/>
              </a:rPr>
              <a:t>征候</a:t>
            </a:r>
            <a:r>
              <a:rPr lang="zh-CN" altLang="en-US" dirty="0">
                <a:latin typeface="宋体" panose="02010600030101010101" pitchFamily="2" charset="-122"/>
                <a:ea typeface="宋体" panose="02010600030101010101" pitchFamily="2" charset="-122"/>
              </a:rPr>
              <a:t>同其所代表的事物之间</a:t>
            </a:r>
            <a:r>
              <a:rPr lang="zh-CN" altLang="en-US" b="1" dirty="0">
                <a:solidFill>
                  <a:srgbClr val="FF0000"/>
                </a:solidFill>
                <a:latin typeface="宋体" panose="02010600030101010101" pitchFamily="2" charset="-122"/>
                <a:ea typeface="宋体" panose="02010600030101010101" pitchFamily="2" charset="-122"/>
              </a:rPr>
              <a:t>有因果联系</a:t>
            </a:r>
            <a:r>
              <a:rPr lang="zh-CN" altLang="en-US" dirty="0">
                <a:latin typeface="宋体" panose="02010600030101010101" pitchFamily="2" charset="-122"/>
                <a:ea typeface="宋体" panose="02010600030101010101" pitchFamily="2" charset="-122"/>
              </a:rPr>
              <a:t>，是事物的表征；而</a:t>
            </a:r>
            <a:r>
              <a:rPr lang="zh-CN" altLang="en-US" b="1" dirty="0">
                <a:solidFill>
                  <a:srgbClr val="FF0000"/>
                </a:solidFill>
                <a:latin typeface="宋体" panose="02010600030101010101" pitchFamily="2" charset="-122"/>
                <a:ea typeface="宋体" panose="02010600030101010101" pitchFamily="2" charset="-122"/>
              </a:rPr>
              <a:t>符号</a:t>
            </a:r>
            <a:r>
              <a:rPr lang="zh-CN" altLang="en-US" dirty="0">
                <a:latin typeface="宋体" panose="02010600030101010101" pitchFamily="2" charset="-122"/>
                <a:ea typeface="宋体" panose="02010600030101010101" pitchFamily="2" charset="-122"/>
              </a:rPr>
              <a:t>的形式和内容之间</a:t>
            </a:r>
            <a:r>
              <a:rPr lang="zh-CN" altLang="en-US" b="1" dirty="0">
                <a:solidFill>
                  <a:srgbClr val="FF0000"/>
                </a:solidFill>
                <a:latin typeface="宋体" panose="02010600030101010101" pitchFamily="2" charset="-122"/>
                <a:ea typeface="宋体" panose="02010600030101010101" pitchFamily="2" charset="-122"/>
              </a:rPr>
              <a:t>没有本质的、自然属性上的必然联系</a:t>
            </a:r>
            <a:r>
              <a:rPr lang="zh-CN" altLang="en-US" dirty="0">
                <a:latin typeface="宋体" panose="02010600030101010101" pitchFamily="2" charset="-122"/>
                <a:ea typeface="宋体" panose="02010600030101010101" pitchFamily="2" charset="-122"/>
              </a:rPr>
              <a:t>，而是有</a:t>
            </a:r>
            <a:r>
              <a:rPr lang="zh-CN" altLang="en-US" b="1" dirty="0">
                <a:solidFill>
                  <a:srgbClr val="FF0000"/>
                </a:solidFill>
                <a:latin typeface="宋体" panose="02010600030101010101" pitchFamily="2" charset="-122"/>
                <a:ea typeface="宋体" panose="02010600030101010101" pitchFamily="2" charset="-122"/>
              </a:rPr>
              <a:t>人工约定</a:t>
            </a:r>
            <a:r>
              <a:rPr lang="zh-CN" altLang="en-US" dirty="0">
                <a:latin typeface="宋体" panose="02010600030101010101" pitchFamily="2" charset="-122"/>
                <a:ea typeface="宋体" panose="02010600030101010101" pitchFamily="2" charset="-122"/>
              </a:rPr>
              <a:t>的性质。</a:t>
            </a:r>
          </a:p>
          <a:p>
            <a:r>
              <a:rPr lang="zh-CN" altLang="en-US" dirty="0">
                <a:latin typeface="宋体" panose="02010600030101010101" pitchFamily="2" charset="-122"/>
                <a:ea typeface="宋体" panose="02010600030101010101" pitchFamily="2" charset="-122"/>
              </a:rPr>
              <a:t>同：征候与符号都可以使人获得信息。</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征候经过约定，可以成为符号。</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浓烟是起火的征候，但经过约定，可以成为报警的符号，表示有敌人入侵。（烽火台）</a:t>
            </a:r>
          </a:p>
        </p:txBody>
      </p:sp>
    </p:spTree>
    <p:extLst>
      <p:ext uri="{BB962C8B-B14F-4D97-AF65-F5344CB8AC3E}">
        <p14:creationId xmlns:p14="http://schemas.microsoft.com/office/powerpoint/2010/main" val="67478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5DBE3F0-986C-0969-90E1-64609FB4BA91}"/>
              </a:ext>
            </a:extLst>
          </p:cNvPr>
          <p:cNvSpPr>
            <a:spLocks noGrp="1"/>
          </p:cNvSpPr>
          <p:nvPr>
            <p:ph idx="1"/>
          </p:nvPr>
        </p:nvSpPr>
        <p:spPr>
          <a:xfrm>
            <a:off x="452487" y="452486"/>
            <a:ext cx="11283884" cy="6023727"/>
          </a:xfrm>
        </p:spPr>
        <p:txBody>
          <a:bodyPr>
            <a:normAutofit/>
          </a:bodyPr>
          <a:lstStyle/>
          <a:p>
            <a:pPr marL="0" marR="0" lvl="0" indent="0" algn="l" defTabSz="914400" rtl="0" eaLnBrk="1" fontAlgn="auto" latinLnBrk="0" hangingPunct="1">
              <a:lnSpc>
                <a:spcPct val="100000"/>
              </a:lnSpc>
              <a:spcBef>
                <a:spcPct val="20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思考：</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  </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下列说法中正确的一种说法是：</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鼾声是熟睡的符号。</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          B.</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笑声是高兴的符号。</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C.</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冲锋号声是冲锋的符号。</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      D.</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雷声是闪电的符号。</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  </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下列说法中错误的一种说法是：</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红绿灯是禁止或允许通行的符号。</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B.</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中医把脉的脉象是疾病的符号。</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C.</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上下课的铃声是上下课的符号。</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D.</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裁判员的</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黄牌</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是警告的符号。</a:t>
            </a:r>
            <a:endPar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37217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BFCD62C-5826-8335-2C84-743DB691BDC1}"/>
              </a:ext>
            </a:extLst>
          </p:cNvPr>
          <p:cNvSpPr>
            <a:spLocks noGrp="1"/>
          </p:cNvSpPr>
          <p:nvPr>
            <p:ph idx="1"/>
          </p:nvPr>
        </p:nvSpPr>
        <p:spPr>
          <a:xfrm>
            <a:off x="490194" y="377072"/>
            <a:ext cx="11415860" cy="6061435"/>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语言是一种符号系统</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符号的三种类型</a:t>
            </a:r>
            <a:r>
              <a:rPr lang="en-US" altLang="zh-CN" dirty="0">
                <a:latin typeface="宋体" panose="02010600030101010101" pitchFamily="2" charset="-122"/>
                <a:ea typeface="宋体" panose="02010600030101010101" pitchFamily="2" charset="-122"/>
              </a:rPr>
              <a:t>:</a:t>
            </a:r>
          </a:p>
          <a:p>
            <a:r>
              <a:rPr lang="zh-CN" altLang="en-US" dirty="0">
                <a:latin typeface="宋体" panose="02010600030101010101" pitchFamily="2" charset="-122"/>
                <a:ea typeface="宋体" panose="02010600030101010101" pitchFamily="2" charset="-122"/>
              </a:rPr>
              <a:t>意象式符号（</a:t>
            </a:r>
            <a:r>
              <a:rPr lang="en-US" altLang="zh-CN" dirty="0">
                <a:latin typeface="Times New Roman" panose="02020603050405020304" pitchFamily="18" charset="0"/>
                <a:ea typeface="宋体" panose="02010600030101010101" pitchFamily="2" charset="-122"/>
                <a:cs typeface="Times New Roman" panose="02020603050405020304" pitchFamily="18" charset="0"/>
              </a:rPr>
              <a:t>icon</a:t>
            </a:r>
            <a:r>
              <a:rPr lang="zh-CN" altLang="en-US" dirty="0">
                <a:latin typeface="宋体" panose="02010600030101010101" pitchFamily="2" charset="-122"/>
                <a:ea typeface="宋体" panose="02010600030101010101" pitchFamily="2" charset="-122"/>
              </a:rPr>
              <a:t>）：形式具有其意义的某些真实的特征。</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卫生间门上的男人或女人图，电脑上的图标（如表示本地连接的符号）</a:t>
            </a:r>
            <a:r>
              <a:rPr lang="en-US" altLang="zh-CN" sz="2400"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索引式符号（</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index</a:t>
            </a:r>
            <a:r>
              <a:rPr lang="zh-CN" altLang="en-US" dirty="0">
                <a:latin typeface="宋体" panose="02010600030101010101" pitchFamily="2" charset="-122"/>
                <a:ea typeface="宋体" panose="02010600030101010101" pitchFamily="2" charset="-122"/>
              </a:rPr>
              <a:t>）：形式具有的特征可以让人联想到其意义，需要用想像和猜测。</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刀叉代表餐馆，公路上  代表左转</a:t>
            </a:r>
            <a:r>
              <a:rPr lang="en-US" altLang="zh-CN"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约定性符号（</a:t>
            </a:r>
            <a:r>
              <a:rPr lang="en-US" altLang="zh-CN" dirty="0">
                <a:latin typeface="Times New Roman" panose="02020603050405020304" pitchFamily="18" charset="0"/>
                <a:ea typeface="宋体" panose="02010600030101010101" pitchFamily="2" charset="-122"/>
                <a:cs typeface="Times New Roman" panose="02020603050405020304" pitchFamily="18" charset="0"/>
              </a:rPr>
              <a:t>symbol</a:t>
            </a:r>
            <a:r>
              <a:rPr lang="zh-CN" altLang="en-US" dirty="0">
                <a:latin typeface="宋体" panose="02010600030101010101" pitchFamily="2" charset="-122"/>
                <a:ea typeface="宋体" panose="02010600030101010101" pitchFamily="2" charset="-122"/>
              </a:rPr>
              <a:t>）：形式和意义之间的联系是任意的、规约的。</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数学运算符号</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 × ÷ </a:t>
            </a:r>
            <a:r>
              <a:rPr lang="zh-CN" altLang="en-US" sz="2400" dirty="0">
                <a:latin typeface="楷体" panose="02010609060101010101" pitchFamily="49" charset="-122"/>
                <a:ea typeface="楷体" panose="02010609060101010101" pitchFamily="49" charset="-122"/>
              </a:rPr>
              <a:t>＝）</a:t>
            </a:r>
          </a:p>
          <a:p>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语言符号属于约定性符号。</a:t>
            </a:r>
          </a:p>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38F929C1-4E7F-ED00-B053-E89304D2A483}"/>
              </a:ext>
            </a:extLst>
          </p:cNvPr>
          <p:cNvPicPr>
            <a:picLocks noChangeAspect="1"/>
          </p:cNvPicPr>
          <p:nvPr/>
        </p:nvPicPr>
        <p:blipFill>
          <a:blip r:embed="rId2"/>
          <a:stretch>
            <a:fillRect/>
          </a:stretch>
        </p:blipFill>
        <p:spPr>
          <a:xfrm>
            <a:off x="10365360" y="1271685"/>
            <a:ext cx="1314450" cy="638175"/>
          </a:xfrm>
          <a:prstGeom prst="rect">
            <a:avLst/>
          </a:prstGeom>
        </p:spPr>
      </p:pic>
      <p:pic>
        <p:nvPicPr>
          <p:cNvPr id="5" name="图片 4">
            <a:extLst>
              <a:ext uri="{FF2B5EF4-FFF2-40B4-BE49-F238E27FC236}">
                <a16:creationId xmlns:a16="http://schemas.microsoft.com/office/drawing/2014/main" id="{AAA9D5CE-366E-0C3D-4DE8-DCEA722B6FB6}"/>
              </a:ext>
            </a:extLst>
          </p:cNvPr>
          <p:cNvPicPr>
            <a:picLocks noChangeAspect="1"/>
          </p:cNvPicPr>
          <p:nvPr/>
        </p:nvPicPr>
        <p:blipFill>
          <a:blip r:embed="rId3"/>
          <a:stretch>
            <a:fillRect/>
          </a:stretch>
        </p:blipFill>
        <p:spPr>
          <a:xfrm>
            <a:off x="4577179" y="188978"/>
            <a:ext cx="781714" cy="1082707"/>
          </a:xfrm>
          <a:prstGeom prst="rect">
            <a:avLst/>
          </a:prstGeom>
        </p:spPr>
      </p:pic>
      <p:pic>
        <p:nvPicPr>
          <p:cNvPr id="6" name="图片 5">
            <a:extLst>
              <a:ext uri="{FF2B5EF4-FFF2-40B4-BE49-F238E27FC236}">
                <a16:creationId xmlns:a16="http://schemas.microsoft.com/office/drawing/2014/main" id="{854ADD08-7215-B6E7-3688-5ED8F091B8CE}"/>
              </a:ext>
            </a:extLst>
          </p:cNvPr>
          <p:cNvPicPr>
            <a:picLocks noChangeAspect="1"/>
          </p:cNvPicPr>
          <p:nvPr/>
        </p:nvPicPr>
        <p:blipFill>
          <a:blip r:embed="rId4"/>
          <a:stretch>
            <a:fillRect/>
          </a:stretch>
        </p:blipFill>
        <p:spPr>
          <a:xfrm>
            <a:off x="6429769" y="2955990"/>
            <a:ext cx="701609" cy="701609"/>
          </a:xfrm>
          <a:prstGeom prst="rect">
            <a:avLst/>
          </a:prstGeom>
        </p:spPr>
      </p:pic>
      <p:pic>
        <p:nvPicPr>
          <p:cNvPr id="2" name="图片 1">
            <a:extLst>
              <a:ext uri="{FF2B5EF4-FFF2-40B4-BE49-F238E27FC236}">
                <a16:creationId xmlns:a16="http://schemas.microsoft.com/office/drawing/2014/main" id="{EC410B04-9776-E0C8-A013-08DD47BA5E6B}"/>
              </a:ext>
            </a:extLst>
          </p:cNvPr>
          <p:cNvPicPr>
            <a:picLocks noChangeAspect="1"/>
          </p:cNvPicPr>
          <p:nvPr/>
        </p:nvPicPr>
        <p:blipFill>
          <a:blip r:embed="rId5"/>
          <a:stretch>
            <a:fillRect/>
          </a:stretch>
        </p:blipFill>
        <p:spPr>
          <a:xfrm>
            <a:off x="8652262" y="2770931"/>
            <a:ext cx="701609" cy="886668"/>
          </a:xfrm>
          <a:prstGeom prst="rect">
            <a:avLst/>
          </a:prstGeom>
        </p:spPr>
      </p:pic>
      <p:cxnSp>
        <p:nvCxnSpPr>
          <p:cNvPr id="8" name="连接符: 肘形 7">
            <a:extLst>
              <a:ext uri="{FF2B5EF4-FFF2-40B4-BE49-F238E27FC236}">
                <a16:creationId xmlns:a16="http://schemas.microsoft.com/office/drawing/2014/main" id="{2D4005C0-B89F-4E04-2E6E-112767004090}"/>
              </a:ext>
            </a:extLst>
          </p:cNvPr>
          <p:cNvCxnSpPr>
            <a:cxnSpLocks/>
          </p:cNvCxnSpPr>
          <p:nvPr/>
        </p:nvCxnSpPr>
        <p:spPr>
          <a:xfrm rot="10800000">
            <a:off x="3877586" y="3310159"/>
            <a:ext cx="307913" cy="237681"/>
          </a:xfrm>
          <a:prstGeom prst="bentConnector3">
            <a:avLst>
              <a:gd name="adj1" fmla="val 101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37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2F6C64-8432-8D76-1EAE-EF5EA24F7642}"/>
              </a:ext>
            </a:extLst>
          </p:cNvPr>
          <p:cNvSpPr>
            <a:spLocks noGrp="1"/>
          </p:cNvSpPr>
          <p:nvPr>
            <p:ph idx="1"/>
          </p:nvPr>
        </p:nvSpPr>
        <p:spPr>
          <a:xfrm>
            <a:off x="461913" y="367644"/>
            <a:ext cx="11274458" cy="6146277"/>
          </a:xfrm>
        </p:spPr>
        <p:txBody>
          <a:bodyPr/>
          <a:lstStyle/>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语言符号的所指与能指</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语言是一种听觉符号。语言符号也是由形式和内容两部分构成，语言符号的</a:t>
            </a:r>
            <a:r>
              <a:rPr lang="zh-CN" altLang="en-US" b="1" dirty="0">
                <a:solidFill>
                  <a:srgbClr val="FF0000"/>
                </a:solidFill>
                <a:latin typeface="宋体" panose="02010600030101010101" pitchFamily="2" charset="-122"/>
                <a:ea typeface="宋体" panose="02010600030101010101" pitchFamily="2" charset="-122"/>
              </a:rPr>
              <a:t>形式</a:t>
            </a:r>
            <a:r>
              <a:rPr lang="zh-CN" altLang="en-US" dirty="0">
                <a:latin typeface="宋体" panose="02010600030101010101" pitchFamily="2" charset="-122"/>
                <a:ea typeface="宋体" panose="02010600030101010101" pitchFamily="2" charset="-122"/>
              </a:rPr>
              <a:t>是</a:t>
            </a:r>
            <a:r>
              <a:rPr lang="zh-CN" altLang="en-US" b="1" dirty="0">
                <a:solidFill>
                  <a:srgbClr val="FF0000"/>
                </a:solidFill>
                <a:latin typeface="宋体" panose="02010600030101010101" pitchFamily="2" charset="-122"/>
                <a:ea typeface="宋体" panose="02010600030101010101" pitchFamily="2" charset="-122"/>
              </a:rPr>
              <a:t>语音</a:t>
            </a:r>
            <a:r>
              <a:rPr lang="zh-CN" altLang="en-US" dirty="0">
                <a:latin typeface="宋体" panose="02010600030101010101" pitchFamily="2" charset="-122"/>
                <a:ea typeface="宋体" panose="02010600030101010101" pitchFamily="2" charset="-122"/>
              </a:rPr>
              <a:t>，也叫做</a:t>
            </a:r>
            <a:r>
              <a:rPr lang="zh-CN" altLang="en-US" b="1" dirty="0">
                <a:solidFill>
                  <a:srgbClr val="FF0000"/>
                </a:solidFill>
                <a:latin typeface="宋体" panose="02010600030101010101" pitchFamily="2" charset="-122"/>
                <a:ea typeface="宋体" panose="02010600030101010101" pitchFamily="2" charset="-122"/>
              </a:rPr>
              <a:t>能指</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signifier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rPr>
              <a:t>，语言符号的</a:t>
            </a:r>
            <a:r>
              <a:rPr lang="zh-CN" altLang="en-US" b="1" dirty="0">
                <a:solidFill>
                  <a:srgbClr val="FF0000"/>
                </a:solidFill>
                <a:latin typeface="宋体" panose="02010600030101010101" pitchFamily="2" charset="-122"/>
                <a:ea typeface="宋体" panose="02010600030101010101" pitchFamily="2" charset="-122"/>
              </a:rPr>
              <a:t>内容</a:t>
            </a:r>
            <a:r>
              <a:rPr lang="zh-CN" altLang="en-US" dirty="0">
                <a:latin typeface="宋体" panose="02010600030101010101" pitchFamily="2" charset="-122"/>
                <a:ea typeface="宋体" panose="02010600030101010101" pitchFamily="2" charset="-122"/>
              </a:rPr>
              <a:t>是</a:t>
            </a:r>
            <a:r>
              <a:rPr lang="zh-CN" altLang="en-US" b="1" dirty="0">
                <a:solidFill>
                  <a:srgbClr val="FF0000"/>
                </a:solidFill>
                <a:latin typeface="宋体" panose="02010600030101010101" pitchFamily="2" charset="-122"/>
                <a:ea typeface="宋体" panose="02010600030101010101" pitchFamily="2" charset="-122"/>
              </a:rPr>
              <a:t>意义</a:t>
            </a:r>
            <a:r>
              <a:rPr lang="zh-CN" altLang="en-US" dirty="0">
                <a:latin typeface="宋体" panose="02010600030101010101" pitchFamily="2" charset="-122"/>
                <a:ea typeface="宋体" panose="02010600030101010101" pitchFamily="2" charset="-122"/>
              </a:rPr>
              <a:t>，也叫做</a:t>
            </a:r>
            <a:r>
              <a:rPr lang="zh-CN" altLang="en-US" b="1" dirty="0">
                <a:solidFill>
                  <a:srgbClr val="FF0000"/>
                </a:solidFill>
                <a:latin typeface="宋体" panose="02010600030101010101" pitchFamily="2" charset="-122"/>
                <a:ea typeface="宋体" panose="02010600030101010101" pitchFamily="2" charset="-122"/>
              </a:rPr>
              <a:t>所指</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signified</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rPr>
              <a:t>，两者须臾不可分离。</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比较正确的是把它比作化学中的化合物，例如水。水是氢和氧的结合；分开来考虑，每个要素都没有任何水的特性。</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语言还可以比作一张纸，思想是正面，声音是反面。我们不能使声音离开思想，也不能使思想离开声音。</a:t>
            </a:r>
            <a:endParaRPr lang="en-US" altLang="zh-CN" sz="2400" dirty="0">
              <a:latin typeface="楷体" panose="02010609060101010101" pitchFamily="49" charset="-122"/>
              <a:ea typeface="楷体" panose="02010609060101010101" pitchFamily="49" charset="-122"/>
            </a:endParaRPr>
          </a:p>
          <a:p>
            <a:pPr marL="0" indent="0" algn="r">
              <a:buNone/>
            </a:pP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索绪尔</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普通语言学教程</a:t>
            </a:r>
            <a:r>
              <a:rPr lang="en-US" altLang="zh-CN" sz="2400" dirty="0">
                <a:latin typeface="楷体" panose="02010609060101010101" pitchFamily="49" charset="-122"/>
                <a:ea typeface="楷体" panose="02010609060101010101" pitchFamily="49" charset="-122"/>
              </a:rPr>
              <a:t>》</a:t>
            </a: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BBB544DD-53FE-6D51-3C30-4B64FFB2818D}"/>
              </a:ext>
            </a:extLst>
          </p:cNvPr>
          <p:cNvPicPr>
            <a:picLocks noChangeAspect="1"/>
          </p:cNvPicPr>
          <p:nvPr/>
        </p:nvPicPr>
        <p:blipFill>
          <a:blip r:embed="rId2"/>
          <a:stretch>
            <a:fillRect/>
          </a:stretch>
        </p:blipFill>
        <p:spPr>
          <a:xfrm>
            <a:off x="3096168" y="4001700"/>
            <a:ext cx="1493649" cy="1682642"/>
          </a:xfrm>
          <a:prstGeom prst="rect">
            <a:avLst/>
          </a:prstGeom>
        </p:spPr>
      </p:pic>
      <p:pic>
        <p:nvPicPr>
          <p:cNvPr id="5" name="图片 4">
            <a:extLst>
              <a:ext uri="{FF2B5EF4-FFF2-40B4-BE49-F238E27FC236}">
                <a16:creationId xmlns:a16="http://schemas.microsoft.com/office/drawing/2014/main" id="{699CD2FB-C8A0-7B78-68F2-F3C983221E8C}"/>
              </a:ext>
            </a:extLst>
          </p:cNvPr>
          <p:cNvPicPr>
            <a:picLocks noChangeAspect="1"/>
          </p:cNvPicPr>
          <p:nvPr/>
        </p:nvPicPr>
        <p:blipFill>
          <a:blip r:embed="rId3"/>
          <a:stretch>
            <a:fillRect/>
          </a:stretch>
        </p:blipFill>
        <p:spPr>
          <a:xfrm>
            <a:off x="4741563" y="4800345"/>
            <a:ext cx="2030144" cy="883997"/>
          </a:xfrm>
          <a:prstGeom prst="rect">
            <a:avLst/>
          </a:prstGeom>
        </p:spPr>
      </p:pic>
      <p:sp>
        <p:nvSpPr>
          <p:cNvPr id="7" name="Rectangle 22">
            <a:extLst>
              <a:ext uri="{FF2B5EF4-FFF2-40B4-BE49-F238E27FC236}">
                <a16:creationId xmlns:a16="http://schemas.microsoft.com/office/drawing/2014/main" id="{51717895-7A57-B8D7-8A71-CD9063678F9E}"/>
              </a:ext>
            </a:extLst>
          </p:cNvPr>
          <p:cNvSpPr>
            <a:spLocks noChangeArrowheads="1"/>
          </p:cNvSpPr>
          <p:nvPr/>
        </p:nvSpPr>
        <p:spPr bwMode="auto">
          <a:xfrm>
            <a:off x="2005507" y="5684001"/>
            <a:ext cx="54721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　　　　　　　　概念 （所指）</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          </a:t>
            </a: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tree / </a:t>
            </a:r>
            <a:r>
              <a:rPr kumimoji="1" lang="en-US" altLang="zh-CN" sz="2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shù</a:t>
            </a: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zh-CN" altLang="en-US" sz="2400" b="0"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rPr>
              <a:t>音响形象（能指）</a:t>
            </a:r>
          </a:p>
        </p:txBody>
      </p:sp>
      <p:pic>
        <p:nvPicPr>
          <p:cNvPr id="8" name="图片 7">
            <a:extLst>
              <a:ext uri="{FF2B5EF4-FFF2-40B4-BE49-F238E27FC236}">
                <a16:creationId xmlns:a16="http://schemas.microsoft.com/office/drawing/2014/main" id="{7D68CE8F-05C8-BE23-1A0B-12E956122E78}"/>
              </a:ext>
            </a:extLst>
          </p:cNvPr>
          <p:cNvPicPr>
            <a:picLocks noChangeAspect="1"/>
          </p:cNvPicPr>
          <p:nvPr/>
        </p:nvPicPr>
        <p:blipFill>
          <a:blip r:embed="rId4"/>
          <a:stretch>
            <a:fillRect/>
          </a:stretch>
        </p:blipFill>
        <p:spPr>
          <a:xfrm>
            <a:off x="3842992" y="6093035"/>
            <a:ext cx="3249450" cy="12193"/>
          </a:xfrm>
          <a:prstGeom prst="rect">
            <a:avLst/>
          </a:prstGeom>
        </p:spPr>
      </p:pic>
    </p:spTree>
    <p:extLst>
      <p:ext uri="{BB962C8B-B14F-4D97-AF65-F5344CB8AC3E}">
        <p14:creationId xmlns:p14="http://schemas.microsoft.com/office/powerpoint/2010/main" val="373227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986A26-BB5D-A115-FCEE-F15457A8AFB2}"/>
              </a:ext>
            </a:extLst>
          </p:cNvPr>
          <p:cNvSpPr>
            <a:spLocks noGrp="1"/>
          </p:cNvSpPr>
          <p:nvPr>
            <p:ph idx="1"/>
          </p:nvPr>
        </p:nvSpPr>
        <p:spPr>
          <a:xfrm>
            <a:off x="395926" y="263951"/>
            <a:ext cx="11462994" cy="6315958"/>
          </a:xfrm>
        </p:spPr>
        <p:txBody>
          <a:bodyPr/>
          <a:lstStyle/>
          <a:p>
            <a:r>
              <a:rPr lang="zh-CN" altLang="en-US" dirty="0">
                <a:latin typeface="宋体" panose="02010600030101010101" pitchFamily="2" charset="-122"/>
                <a:ea typeface="宋体" panose="02010600030101010101" pitchFamily="2" charset="-122"/>
              </a:rPr>
              <a:t>为什么选择声音作为语言符号的形式？</a:t>
            </a:r>
          </a:p>
          <a:p>
            <a:r>
              <a:rPr lang="zh-CN" altLang="en-US" dirty="0">
                <a:latin typeface="宋体" panose="02010600030101010101" pitchFamily="2" charset="-122"/>
                <a:ea typeface="宋体" panose="02010600030101010101" pitchFamily="2" charset="-122"/>
              </a:rPr>
              <a:t>第一，声音具有表现方式上的优点。它可以随时产生，随时消失，使用中不占空间，不需要光线等条件，没有携带和储存等负担，不需要占用人的手、眼睛等，从而不影响一般的劳动。</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第二，语音具有组合上的优点。它可以在相对无限的时间的线条上组合成相对无数的声音单位，足够完成人类信息的表达。</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当然，声音也有它的缺点，看不见摸不着，受到时间和空间的限制。所以口语中的词清晰度不高，稍微不留意就听不懂。人们经常利用手势、眼神、重复、解释等办法弥补。</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3862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C739BD-8D91-B95F-98E4-C0A9ED9C8CFB}"/>
              </a:ext>
            </a:extLst>
          </p:cNvPr>
          <p:cNvSpPr>
            <a:spLocks noGrp="1"/>
          </p:cNvSpPr>
          <p:nvPr>
            <p:ph idx="1"/>
          </p:nvPr>
        </p:nvSpPr>
        <p:spPr>
          <a:xfrm>
            <a:off x="443060" y="273377"/>
            <a:ext cx="11189616" cy="6306532"/>
          </a:xfrm>
        </p:spPr>
        <p:txBody>
          <a:bodyPr/>
          <a:lstStyle/>
          <a:p>
            <a:r>
              <a:rPr lang="zh-CN" altLang="en-US" dirty="0">
                <a:latin typeface="宋体" panose="02010600030101010101" pitchFamily="2" charset="-122"/>
                <a:ea typeface="宋体" panose="02010600030101010101" pitchFamily="2" charset="-122"/>
              </a:rPr>
              <a:t>语言符号的意义是对它所指代的具体多样的心理现实的</a:t>
            </a:r>
            <a:r>
              <a:rPr lang="zh-CN" altLang="en-US" b="1" dirty="0">
                <a:solidFill>
                  <a:srgbClr val="FF0000"/>
                </a:solidFill>
                <a:latin typeface="宋体" panose="02010600030101010101" pitchFamily="2" charset="-122"/>
                <a:ea typeface="宋体" panose="02010600030101010101" pitchFamily="2" charset="-122"/>
              </a:rPr>
              <a:t>概括</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客观现实是四维时空中外在于人的所有存在。</a:t>
            </a:r>
          </a:p>
          <a:p>
            <a:r>
              <a:rPr lang="zh-CN" altLang="en-US" b="1" dirty="0">
                <a:solidFill>
                  <a:srgbClr val="FF0000"/>
                </a:solidFill>
                <a:latin typeface="宋体" panose="02010600030101010101" pitchFamily="2" charset="-122"/>
                <a:ea typeface="宋体" panose="02010600030101010101" pitchFamily="2" charset="-122"/>
              </a:rPr>
              <a:t>心理现实是客观现实经过人的认知贮存在人脑中的知识信息</a:t>
            </a:r>
            <a:r>
              <a:rPr lang="zh-CN" altLang="en-US" dirty="0">
                <a:latin typeface="宋体" panose="02010600030101010101" pitchFamily="2" charset="-122"/>
                <a:ea typeface="宋体" panose="02010600030101010101" pitchFamily="2" charset="-122"/>
              </a:rPr>
              <a:t>。来源于直接和间接感知。它是一种主观认知，受到人的生理心理机制、生存环境和认知水平等制约。</a:t>
            </a:r>
          </a:p>
          <a:p>
            <a:r>
              <a:rPr lang="zh-CN" altLang="en-US" dirty="0">
                <a:latin typeface="宋体" panose="02010600030101010101" pitchFamily="2" charset="-122"/>
                <a:ea typeface="宋体" panose="02010600030101010101" pitchFamily="2" charset="-122"/>
              </a:rPr>
              <a:t>客观现实的存在是心理现实的基础，同时心理现实有了语言编码，反过来会提高人的认知水平。语言符号并不单独与客观现实发生联系。</a:t>
            </a:r>
          </a:p>
          <a:p>
            <a:endParaRPr lang="zh-CN" altLang="en-US" dirty="0"/>
          </a:p>
        </p:txBody>
      </p:sp>
      <p:pic>
        <p:nvPicPr>
          <p:cNvPr id="4" name="图片 3">
            <a:extLst>
              <a:ext uri="{FF2B5EF4-FFF2-40B4-BE49-F238E27FC236}">
                <a16:creationId xmlns:a16="http://schemas.microsoft.com/office/drawing/2014/main" id="{ED48E7A1-AEF1-5B7A-E1C0-6408D964813E}"/>
              </a:ext>
            </a:extLst>
          </p:cNvPr>
          <p:cNvPicPr>
            <a:picLocks noChangeAspect="1"/>
          </p:cNvPicPr>
          <p:nvPr/>
        </p:nvPicPr>
        <p:blipFill>
          <a:blip r:embed="rId2"/>
          <a:stretch>
            <a:fillRect/>
          </a:stretch>
        </p:blipFill>
        <p:spPr>
          <a:xfrm>
            <a:off x="1767465" y="3813142"/>
            <a:ext cx="8657070" cy="2432515"/>
          </a:xfrm>
          <a:prstGeom prst="rect">
            <a:avLst/>
          </a:prstGeom>
        </p:spPr>
      </p:pic>
      <p:sp>
        <p:nvSpPr>
          <p:cNvPr id="2" name="矩形 1">
            <a:extLst>
              <a:ext uri="{FF2B5EF4-FFF2-40B4-BE49-F238E27FC236}">
                <a16:creationId xmlns:a16="http://schemas.microsoft.com/office/drawing/2014/main" id="{9EF662C2-F3E0-2C51-CA50-4AEE4005DABE}"/>
              </a:ext>
            </a:extLst>
          </p:cNvPr>
          <p:cNvSpPr/>
          <p:nvPr/>
        </p:nvSpPr>
        <p:spPr>
          <a:xfrm>
            <a:off x="1856509" y="3906982"/>
            <a:ext cx="2835564" cy="144087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E86DBEF-3614-7052-00D6-495CA1673CCB}"/>
              </a:ext>
            </a:extLst>
          </p:cNvPr>
          <p:cNvSpPr/>
          <p:nvPr/>
        </p:nvSpPr>
        <p:spPr>
          <a:xfrm>
            <a:off x="1767465" y="3813142"/>
            <a:ext cx="6009553" cy="24325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F341FFE-057D-4D34-B05D-6C8FC1AF59D9}"/>
              </a:ext>
            </a:extLst>
          </p:cNvPr>
          <p:cNvSpPr/>
          <p:nvPr/>
        </p:nvSpPr>
        <p:spPr>
          <a:xfrm>
            <a:off x="6446982" y="3906982"/>
            <a:ext cx="3814618" cy="2161309"/>
          </a:xfrm>
          <a:prstGeom prst="rect">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347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5361E-F3F8-28CD-B05A-89534A84768A}"/>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二、语言符号的系统性</a:t>
            </a:r>
          </a:p>
        </p:txBody>
      </p:sp>
      <p:sp>
        <p:nvSpPr>
          <p:cNvPr id="3" name="内容占位符 2">
            <a:extLst>
              <a:ext uri="{FF2B5EF4-FFF2-40B4-BE49-F238E27FC236}">
                <a16:creationId xmlns:a16="http://schemas.microsoft.com/office/drawing/2014/main" id="{8B63E3D1-C68F-6A91-0E16-5C668B9CCB72}"/>
              </a:ext>
            </a:extLst>
          </p:cNvPr>
          <p:cNvSpPr>
            <a:spLocks noGrp="1"/>
          </p:cNvSpPr>
          <p:nvPr>
            <p:ph idx="1"/>
          </p:nvPr>
        </p:nvSpPr>
        <p:spPr>
          <a:xfrm>
            <a:off x="282804" y="1825624"/>
            <a:ext cx="11434714" cy="4857980"/>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（一）语言符号的任意性（</a:t>
            </a:r>
            <a:r>
              <a:rPr lang="en-US" altLang="zh-CN" dirty="0">
                <a:latin typeface="Times New Roman" panose="02020603050405020304" pitchFamily="18" charset="0"/>
                <a:ea typeface="宋体" panose="02010600030101010101" pitchFamily="2" charset="-122"/>
                <a:cs typeface="Times New Roman" panose="02020603050405020304" pitchFamily="18" charset="0"/>
              </a:rPr>
              <a:t>arbitrariness</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任意性：单个语言符号的语音形式和意义的结合是任意的（约定），</a:t>
            </a:r>
            <a:r>
              <a:rPr lang="zh-CN" altLang="en-US" b="1" dirty="0">
                <a:solidFill>
                  <a:srgbClr val="FF0000"/>
                </a:solidFill>
                <a:latin typeface="宋体" panose="02010600030101010101" pitchFamily="2" charset="-122"/>
                <a:ea typeface="宋体" panose="02010600030101010101" pitchFamily="2" charset="-122"/>
              </a:rPr>
              <a:t>没有必然联系，是不可论证的。 </a:t>
            </a:r>
            <a:endParaRPr lang="en-US" altLang="zh-CN" b="1" dirty="0">
              <a:solidFill>
                <a:srgbClr val="FF0000"/>
              </a:solidFill>
              <a:latin typeface="宋体" panose="02010600030101010101" pitchFamily="2" charset="-122"/>
              <a:ea typeface="宋体" panose="02010600030101010101" pitchFamily="2" charset="-122"/>
            </a:endParaRPr>
          </a:p>
          <a:p>
            <a:pPr>
              <a:buNone/>
            </a:pPr>
            <a:endParaRPr lang="en-US" altLang="zh-CN" dirty="0"/>
          </a:p>
          <a:p>
            <a:pPr>
              <a:buNone/>
            </a:pPr>
            <a:r>
              <a:rPr lang="zh-CN" altLang="en-US" dirty="0"/>
              <a:t>荀子在两千多年前就精辟地论述过语言符号的任意性问题</a:t>
            </a:r>
            <a:r>
              <a:rPr lang="en-US" altLang="zh-CN" dirty="0"/>
              <a:t>:</a:t>
            </a:r>
            <a:endParaRPr lang="zh-CN" altLang="en-US" dirty="0"/>
          </a:p>
          <a:p>
            <a:pPr>
              <a:buNone/>
            </a:pPr>
            <a:r>
              <a:rPr lang="en-US" altLang="zh-CN" dirty="0"/>
              <a:t>          </a:t>
            </a:r>
            <a:r>
              <a:rPr lang="zh-CN" altLang="en-US"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名无固宜</a:t>
            </a:r>
            <a:r>
              <a:rPr lang="en-US" altLang="zh-CN"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a:t>
            </a:r>
            <a:r>
              <a:rPr lang="zh-CN" altLang="en-US"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约之以命</a:t>
            </a:r>
            <a:r>
              <a:rPr lang="en-US" altLang="zh-CN"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a:t>
            </a:r>
            <a:r>
              <a:rPr lang="zh-CN" altLang="en-US"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约定俗成谓之宜</a:t>
            </a:r>
            <a:r>
              <a:rPr lang="en-US" altLang="zh-CN"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a:t>
            </a:r>
            <a:r>
              <a:rPr lang="zh-CN" altLang="en-US"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异于约则谓之不宜。名无固实</a:t>
            </a:r>
            <a:r>
              <a:rPr lang="en-US" altLang="zh-CN"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a:t>
            </a:r>
            <a:r>
              <a:rPr lang="zh-CN" altLang="en-US"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约之以命实</a:t>
            </a:r>
            <a:r>
              <a:rPr lang="en-US" altLang="zh-CN"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a:t>
            </a:r>
            <a:r>
              <a:rPr lang="zh-CN" altLang="en-US"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约定俗成谓之实名。名无固善</a:t>
            </a:r>
            <a:r>
              <a:rPr lang="en-US" altLang="zh-CN"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a:t>
            </a:r>
            <a:r>
              <a:rPr lang="zh-CN" altLang="en-US"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径易而不拂</a:t>
            </a:r>
            <a:r>
              <a:rPr lang="en-US" altLang="zh-CN"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a:t>
            </a:r>
            <a:r>
              <a:rPr lang="zh-CN" altLang="en-US" dirty="0">
                <a:latin typeface="楷体" panose="02010609060101010101" pitchFamily="49" charset="-122"/>
                <a:ea typeface="楷体" panose="02010609060101010101" pitchFamily="49" charset="-122"/>
                <a:cs typeface="楷体" panose="02010609060101010101" pitchFamily="49" charset="-122"/>
                <a:sym typeface="黑体" panose="02010609060101010101" charset="-122"/>
              </a:rPr>
              <a:t>谓之善名</a:t>
            </a:r>
            <a:r>
              <a:rPr lang="en-US" altLang="zh-CN" dirty="0">
                <a:latin typeface="楷体" panose="02010609060101010101" pitchFamily="49" charset="-122"/>
                <a:ea typeface="楷体" panose="02010609060101010101" pitchFamily="49" charset="-122"/>
                <a:cs typeface="楷体" panose="02010609060101010101" pitchFamily="49" charset="-122"/>
              </a:rPr>
              <a:t>……</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a:buNone/>
            </a:pPr>
            <a:r>
              <a:rPr lang="en-US" altLang="zh-CN" dirty="0">
                <a:latin typeface="楷体" panose="02010609060101010101" pitchFamily="49" charset="-122"/>
                <a:ea typeface="楷体" panose="02010609060101010101" pitchFamily="49" charset="-122"/>
                <a:cs typeface="楷体" panose="02010609060101010101" pitchFamily="49" charset="-122"/>
              </a:rPr>
              <a:t>                           《</a:t>
            </a:r>
            <a:r>
              <a:rPr lang="zh-CN" altLang="en-US" dirty="0">
                <a:latin typeface="楷体" panose="02010609060101010101" pitchFamily="49" charset="-122"/>
                <a:ea typeface="楷体" panose="02010609060101010101" pitchFamily="49" charset="-122"/>
                <a:cs typeface="楷体" panose="02010609060101010101" pitchFamily="49" charset="-122"/>
              </a:rPr>
              <a:t>荀子</a:t>
            </a:r>
            <a:r>
              <a:rPr lang="en-US" altLang="zh-CN" dirty="0">
                <a:latin typeface="楷体" panose="02010609060101010101" pitchFamily="49" charset="-122"/>
                <a:ea typeface="楷体" panose="02010609060101010101" pitchFamily="49" charset="-122"/>
                <a:cs typeface="楷体" panose="02010609060101010101" pitchFamily="49" charset="-122"/>
                <a:sym typeface="Times New Roman" panose="02020603050405020304" pitchFamily="18" charset="0"/>
              </a:rPr>
              <a:t>•</a:t>
            </a:r>
            <a:r>
              <a:rPr lang="zh-CN" altLang="en-US" dirty="0">
                <a:latin typeface="楷体" panose="02010609060101010101" pitchFamily="49" charset="-122"/>
                <a:ea typeface="楷体" panose="02010609060101010101" pitchFamily="49" charset="-122"/>
                <a:cs typeface="楷体" panose="02010609060101010101" pitchFamily="49" charset="-122"/>
              </a:rPr>
              <a:t>正名</a:t>
            </a:r>
            <a:r>
              <a:rPr lang="en-US" altLang="zh-CN" dirty="0">
                <a:latin typeface="楷体" panose="02010609060101010101" pitchFamily="49" charset="-122"/>
                <a:ea typeface="楷体" panose="02010609060101010101" pitchFamily="49" charset="-122"/>
                <a:cs typeface="楷体" panose="02010609060101010101" pitchFamily="49" charset="-122"/>
              </a:rPr>
              <a:t>》</a:t>
            </a:r>
          </a:p>
          <a:p>
            <a:pPr marL="0" indent="0">
              <a:buNone/>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4288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p:cNvSpPr>
          <p:nvPr>
            <p:ph idx="1"/>
          </p:nvPr>
        </p:nvSpPr>
        <p:spPr/>
        <p:txBody>
          <a:bodyPr vert="horz" wrap="square" lIns="91440" tIns="45720" rIns="91440" bIns="45720" anchor="t"/>
          <a:lstStyle/>
          <a:p>
            <a:pPr eaLnBrk="1" hangingPunct="1">
              <a:buFont typeface="Wingdings" panose="05000000000000000000" pitchFamily="2" charset="2"/>
              <a:buNone/>
            </a:pPr>
            <a:r>
              <a:rPr lang="en-US" altLang="zh-CN" dirty="0"/>
              <a:t>  </a:t>
            </a:r>
            <a:r>
              <a:rPr lang="en-US" altLang="zh-CN" sz="3200" dirty="0"/>
              <a:t>         </a:t>
            </a:r>
            <a:endParaRPr lang="en-US" altLang="zh-CN" sz="3200" dirty="0">
              <a:latin typeface="楷体" panose="02010609060101010101" pitchFamily="49" charset="-122"/>
              <a:ea typeface="楷体" panose="02010609060101010101" pitchFamily="49" charset="-122"/>
              <a:cs typeface="楷体" panose="02010609060101010101" pitchFamily="49" charset="-122"/>
            </a:endParaRPr>
          </a:p>
        </p:txBody>
      </p:sp>
      <p:sp>
        <p:nvSpPr>
          <p:cNvPr id="4" name="文本框 3">
            <a:extLst>
              <a:ext uri="{FF2B5EF4-FFF2-40B4-BE49-F238E27FC236}">
                <a16:creationId xmlns:a16="http://schemas.microsoft.com/office/drawing/2014/main" id="{939CABC7-8D3E-8D0E-6C42-10AC7683A582}"/>
              </a:ext>
            </a:extLst>
          </p:cNvPr>
          <p:cNvSpPr txBox="1"/>
          <p:nvPr/>
        </p:nvSpPr>
        <p:spPr>
          <a:xfrm>
            <a:off x="449179" y="943309"/>
            <a:ext cx="10712116" cy="5464060"/>
          </a:xfrm>
          <a:prstGeom prst="rect">
            <a:avLst/>
          </a:prstGeom>
          <a:noFill/>
        </p:spPr>
        <p:txBody>
          <a:bodyPr wrap="square">
            <a:spAutoFit/>
          </a:bodyPr>
          <a:lstStyle/>
          <a:p>
            <a:pPr marL="0" indent="0">
              <a:buNone/>
            </a:pPr>
            <a:endParaRPr lang="en-US" altLang="zh-CN" b="1" dirty="0">
              <a:solidFill>
                <a:srgbClr val="FF0000"/>
              </a:solidFill>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cs typeface="Times New Roman" panose="02020603050405020304" pitchFamily="18" charset="0"/>
              </a:rPr>
              <a:t>1.</a:t>
            </a:r>
            <a:r>
              <a:rPr lang="zh-CN" altLang="en-US" sz="2800" dirty="0">
                <a:latin typeface="宋体" panose="02010600030101010101" pitchFamily="2" charset="-122"/>
                <a:ea typeface="宋体" panose="02010600030101010101" pitchFamily="2" charset="-122"/>
                <a:cs typeface="Times New Roman" panose="02020603050405020304" pitchFamily="18" charset="0"/>
              </a:rPr>
              <a:t>如何理解“任意性”</a:t>
            </a:r>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800" dirty="0">
                <a:latin typeface="宋体" panose="02010600030101010101" pitchFamily="2" charset="-122"/>
                <a:ea typeface="宋体" panose="02010600030101010101" pitchFamily="2" charset="-122"/>
                <a:cs typeface="Times New Roman" panose="02020603050405020304" pitchFamily="18" charset="0"/>
              </a:rPr>
              <a:t>（</a:t>
            </a:r>
            <a:r>
              <a:rPr lang="en-US" altLang="zh-CN" sz="2800" dirty="0">
                <a:latin typeface="宋体" panose="02010600030101010101" pitchFamily="2" charset="-122"/>
                <a:ea typeface="宋体" panose="02010600030101010101" pitchFamily="2" charset="-122"/>
                <a:cs typeface="Times New Roman" panose="02020603050405020304" pitchFamily="18" charset="0"/>
              </a:rPr>
              <a:t>1</a:t>
            </a:r>
            <a:r>
              <a:rPr lang="zh-CN" altLang="en-US" sz="2800" dirty="0">
                <a:latin typeface="宋体" panose="02010600030101010101" pitchFamily="2" charset="-122"/>
                <a:ea typeface="宋体" panose="02010600030101010101" pitchFamily="2" charset="-122"/>
                <a:cs typeface="Times New Roman" panose="02020603050405020304" pitchFamily="18" charset="0"/>
              </a:rPr>
              <a:t>）不同语言有不同的音义联系，而且不同语言音义联系不对等。</a:t>
            </a:r>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0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同样的语音形式表不同意义：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，汉语为“来”“赖”等，英语为“躺下”或“说谎”，意大利语为“某种诗歌”，俄语为“狗叫声”。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同样的意义用不同语音形式：书，汉语为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ʂu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bʊk</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日语“ほん”法语为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livʀ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，俄语为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kniga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marR="0" lvl="0" indent="0" fontAlgn="auto">
              <a:spcAft>
                <a:spcPts val="0"/>
              </a:spcAft>
              <a:buClrTx/>
              <a:buSzTx/>
              <a:buNone/>
              <a:tabLst/>
              <a:defRPr/>
            </a:pPr>
            <a:r>
              <a:rPr lang="zh-CN" altLang="en-US" sz="2800" dirty="0">
                <a:latin typeface="宋体" panose="02010600030101010101" pitchFamily="2" charset="-122"/>
                <a:ea typeface="宋体" panose="02010600030101010101" pitchFamily="2" charset="-122"/>
                <a:cs typeface="Times New Roman" panose="02020603050405020304" pitchFamily="18" charset="0"/>
              </a:rPr>
              <a:t>（</a:t>
            </a:r>
            <a:r>
              <a:rPr lang="en-US" altLang="zh-CN" sz="2800" dirty="0">
                <a:latin typeface="宋体" panose="02010600030101010101" pitchFamily="2" charset="-122"/>
                <a:ea typeface="宋体" panose="02010600030101010101" pitchFamily="2" charset="-122"/>
                <a:cs typeface="Times New Roman" panose="02020603050405020304" pitchFamily="18" charset="0"/>
              </a:rPr>
              <a:t>2</a:t>
            </a:r>
            <a:r>
              <a:rPr lang="zh-CN" altLang="en-US" sz="2800" dirty="0">
                <a:latin typeface="宋体" panose="02010600030101010101" pitchFamily="2" charset="-122"/>
                <a:ea typeface="宋体" panose="02010600030101010101" pitchFamily="2" charset="-122"/>
                <a:cs typeface="Times New Roman" panose="02020603050405020304" pitchFamily="18" charset="0"/>
              </a:rPr>
              <a:t>）同一语言在不同时间和地域的音义关系也有任意性。</a:t>
            </a:r>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不同方言有不同的音义联系：太阳，而头（陕西），搓太阳老（江西），老爷儿（北京），天弟儿（鲁西南），阳婆</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阳婆爷爷（山西）</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不同历史时期有不同的音义联系：蛋：卵（先秦）、子（东汉）、弹</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鴠</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蛋（宋代）</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animEffect filter="dissolve">
                                      <p:cBhvr>
                                        <p:cTn id="7" dur="500"/>
                                        <p:tgtEl>
                                          <p:spTgt spid="491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uiExpand="1" build="p" bldLvl="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BCA2A51-A5B3-BA4C-A05A-9128F08210C4}"/>
              </a:ext>
            </a:extLst>
          </p:cNvPr>
          <p:cNvSpPr>
            <a:spLocks noGrp="1"/>
          </p:cNvSpPr>
          <p:nvPr>
            <p:ph idx="1"/>
          </p:nvPr>
        </p:nvSpPr>
        <p:spPr/>
        <p:txBody>
          <a:bodyPr/>
          <a:lstStyle/>
          <a:p>
            <a:endParaRPr lang="en-US" altLang="zh-CN" dirty="0"/>
          </a:p>
          <a:p>
            <a:endParaRPr lang="zh-CN" altLang="en-US" dirty="0"/>
          </a:p>
        </p:txBody>
      </p:sp>
      <p:pic>
        <p:nvPicPr>
          <p:cNvPr id="5" name="图片 4">
            <a:extLst>
              <a:ext uri="{FF2B5EF4-FFF2-40B4-BE49-F238E27FC236}">
                <a16:creationId xmlns:a16="http://schemas.microsoft.com/office/drawing/2014/main" id="{38D8B1C3-A057-6B91-BE63-F38044F5F73F}"/>
              </a:ext>
            </a:extLst>
          </p:cNvPr>
          <p:cNvPicPr>
            <a:picLocks noChangeAspect="1"/>
          </p:cNvPicPr>
          <p:nvPr/>
        </p:nvPicPr>
        <p:blipFill>
          <a:blip r:embed="rId2"/>
          <a:stretch>
            <a:fillRect/>
          </a:stretch>
        </p:blipFill>
        <p:spPr>
          <a:xfrm>
            <a:off x="1340062" y="1827000"/>
            <a:ext cx="9511875" cy="3204000"/>
          </a:xfrm>
          <a:prstGeom prst="rect">
            <a:avLst/>
          </a:prstGeom>
        </p:spPr>
      </p:pic>
    </p:spTree>
    <p:extLst>
      <p:ext uri="{BB962C8B-B14F-4D97-AF65-F5344CB8AC3E}">
        <p14:creationId xmlns:p14="http://schemas.microsoft.com/office/powerpoint/2010/main" val="1449250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AECEDC-442C-3379-BBCB-7DE47A73934A}"/>
              </a:ext>
            </a:extLst>
          </p:cNvPr>
          <p:cNvSpPr>
            <a:spLocks noGrp="1"/>
          </p:cNvSpPr>
          <p:nvPr>
            <p:ph idx="1"/>
          </p:nvPr>
        </p:nvSpPr>
        <p:spPr>
          <a:xfrm>
            <a:off x="518474" y="358218"/>
            <a:ext cx="11133056" cy="6174557"/>
          </a:xfrm>
        </p:spPr>
        <p:txBody>
          <a:bodyPr/>
          <a:lstStyle/>
          <a:p>
            <a:pPr marL="0" indent="0">
              <a:buNone/>
            </a:pP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en-US" altLang="zh-CN" dirty="0">
                <a:latin typeface="宋体" panose="02010600030101010101" pitchFamily="2" charset="-122"/>
                <a:ea typeface="宋体" panose="02010600030101010101" pitchFamily="2" charset="-122"/>
                <a:cs typeface="Times New Roman" panose="02020603050405020304" pitchFamily="18" charset="0"/>
              </a:rPr>
              <a:t>3</a:t>
            </a:r>
            <a:r>
              <a:rPr lang="zh-CN" altLang="en-US" dirty="0">
                <a:latin typeface="宋体" panose="02010600030101010101" pitchFamily="2" charset="-122"/>
                <a:ea typeface="宋体" panose="02010600030101010101" pitchFamily="2" charset="-122"/>
                <a:cs typeface="Times New Roman" panose="02020603050405020304" pitchFamily="18" charset="0"/>
              </a:rPr>
              <a:t>）有些可用意象或索引式表达的意义在形式上没有表现。</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数词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two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”并不比“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one</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在语音形式上大一倍，“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twenty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”在形式上大，但并不是它的二倍，“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thirty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”并不比“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twenty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形容词“大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”并不比“小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xiao</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的语音形式更大，“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wide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”并不比“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narrow</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”并不比“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small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”更大。</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）同义词并不具有相同的语音形式。</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大、巨、宏</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p>
          <a:p>
            <a:pPr marL="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big large huge</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4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9407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7546C86-F0E7-399C-7A19-B3456EE72BF0}"/>
              </a:ext>
            </a:extLst>
          </p:cNvPr>
          <p:cNvSpPr>
            <a:spLocks noGrp="1"/>
          </p:cNvSpPr>
          <p:nvPr>
            <p:ph idx="1"/>
          </p:nvPr>
        </p:nvSpPr>
        <p:spPr>
          <a:xfrm>
            <a:off x="452487" y="480767"/>
            <a:ext cx="11340445" cy="6052007"/>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）一些拟声词音义是有关联的，但拟声词的数量很少，且不同语言的拟声词受各自语音系统的制约。</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扑通、嘀嗒、布谷、知了、蛐蛐</a:t>
            </a:r>
            <a:r>
              <a:rPr lang="en-US" altLang="zh-CN" sz="2400" dirty="0">
                <a:latin typeface="楷体" panose="02010609060101010101" pitchFamily="49" charset="-122"/>
                <a:ea typeface="楷体" panose="02010609060101010101" pitchFamily="49" charset="-122"/>
              </a:rPr>
              <a:t>……</a:t>
            </a:r>
          </a:p>
          <a:p>
            <a:pPr marL="0" indent="0">
              <a:buNone/>
            </a:pPr>
            <a:r>
              <a:rPr lang="zh-CN" altLang="en-US" sz="2400" dirty="0">
                <a:latin typeface="楷体" panose="02010609060101010101" pitchFamily="49" charset="-122"/>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布谷鸟：布谷（汉）、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cuckoo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coucou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（法）、</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kakuk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（匈牙利）、</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kokkuk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（古希腊）。</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英语拟声词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crack(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劈啪声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squeak(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吱吱声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flop(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拍击声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flump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（重落声）、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plump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（扑通声）、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plunk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（砰地一声），说汉语的人听起来就没有拟声的感觉。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所指和能指的联系是任意的，或者，因为我们所说的符号是能指和所指相联结所产生的整体，我们可以简单地说：语言符号是任意的。</a:t>
            </a:r>
          </a:p>
          <a:p>
            <a:pPr marL="0" indent="0" algn="r">
              <a:buNone/>
            </a:pP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索绪尔</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普通语言学教程</a:t>
            </a:r>
            <a:r>
              <a:rPr lang="en-US" altLang="zh-CN" sz="2400" dirty="0">
                <a:latin typeface="楷体" panose="02010609060101010101" pitchFamily="49" charset="-122"/>
                <a:ea typeface="楷体" panose="02010609060101010101" pitchFamily="49" charset="-122"/>
              </a:rPr>
              <a:t>》</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4870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B53CEC-6AEC-0BEC-FF80-5E6AED1AF3B7}"/>
              </a:ext>
            </a:extLst>
          </p:cNvPr>
          <p:cNvSpPr>
            <a:spLocks noGrp="1"/>
          </p:cNvSpPr>
          <p:nvPr>
            <p:ph idx="1"/>
          </p:nvPr>
        </p:nvSpPr>
        <p:spPr>
          <a:xfrm>
            <a:off x="350983" y="350196"/>
            <a:ext cx="11309974" cy="6144871"/>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语言符号的任意性需要注意的地方</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）符号的任意性是就创制符号时的情形说的，符号一旦进入交际，也就是某一语音形式与某一意义结合起来，表示某一特定的现实现象以后，它对使用的人来说就有</a:t>
            </a:r>
            <a:r>
              <a:rPr lang="zh-CN" altLang="en-US" b="1" dirty="0">
                <a:solidFill>
                  <a:srgbClr val="FF0000"/>
                </a:solidFill>
                <a:latin typeface="宋体" panose="02010600030101010101" pitchFamily="2" charset="-122"/>
                <a:ea typeface="宋体" panose="02010600030101010101" pitchFamily="2" charset="-122"/>
              </a:rPr>
              <a:t>强制性</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immutability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rPr>
              <a:t>个人不能随便改变。</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指鹿为马</a:t>
            </a:r>
            <a:endParaRPr lang="en-US" altLang="zh-CN" sz="2400" dirty="0">
              <a:latin typeface="楷体" panose="02010609060101010101" pitchFamily="49" charset="-122"/>
              <a:ea typeface="楷体" panose="02010609060101010101" pitchFamily="49" charset="-122"/>
            </a:endParaRPr>
          </a:p>
          <a:p>
            <a:r>
              <a:rPr lang="zh-CN" altLang="en-US" dirty="0">
                <a:latin typeface="宋体" panose="02010600030101010101" pitchFamily="2" charset="-122"/>
                <a:ea typeface="宋体" panose="02010600030101010101" pitchFamily="2" charset="-122"/>
              </a:rPr>
              <a:t>符号中音义结合的任意性和它对社会成员的强制性是一件事情的两个方面。</a:t>
            </a:r>
          </a:p>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）单个的符号具有任意性，符号的组合就有一定的理据性。</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“红花”是“红”和“花”的交集；“教室”是“教”和“室”的交集</a:t>
            </a:r>
            <a:r>
              <a:rPr lang="en-US" altLang="zh-CN" sz="2400" dirty="0">
                <a:latin typeface="楷体" panose="02010609060101010101" pitchFamily="49" charset="-122"/>
                <a:ea typeface="楷体" panose="02010609060101010101" pitchFamily="49" charset="-122"/>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）同源词之间音义具有一定关联性。</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婚和昏，前者是从后者引申得到的，因为古代的婚礼往往是在黄昏举行的。</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小犬为狗</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koːʔ</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，小熊、小虎为豿</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koːʔ</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，小马为驹</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[ko]</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，小羊为羔</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klu</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ː]</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水缺为决</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kʷeːd</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，玉缺为玦</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kʷeːd</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，器破为缺</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kʰʷeːd</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，门缺为阙</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kʰod</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p>
        </p:txBody>
      </p:sp>
    </p:spTree>
    <p:extLst>
      <p:ext uri="{BB962C8B-B14F-4D97-AF65-F5344CB8AC3E}">
        <p14:creationId xmlns:p14="http://schemas.microsoft.com/office/powerpoint/2010/main" val="18893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15A2F3-463A-5597-4DA1-93427F621969}"/>
              </a:ext>
            </a:extLst>
          </p:cNvPr>
          <p:cNvSpPr>
            <a:spLocks noGrp="1"/>
          </p:cNvSpPr>
          <p:nvPr>
            <p:ph idx="1"/>
          </p:nvPr>
        </p:nvSpPr>
        <p:spPr>
          <a:xfrm>
            <a:off x="466929" y="661481"/>
            <a:ext cx="11011710" cy="6108970"/>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）语言具有一定的临摹性。</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临摹性：语言结构的安排受人们对现实的感知和概念图式的制约，表现为语言的结构方式临摹现实的事态。</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那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this-that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：表近指的开口度小，表远指的开口度大。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声母字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暮墓幕昧霾雾灭幔晚茂密茫冥蒙梦盲眇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常表示黑暗义或与有关黑暗的概念。“明”意义相反，但在上古时代，反义词也有语音上的联系。</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韵部字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阳光明朗亮炳旺王皇章昌张扬刚强壮猛长永京广旷洋泱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常表示光明、昌盛、广大、长远、刚强等等的概念。</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美国语言学家萨丕尔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(Edward Sapir)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作过一项试验：假设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mil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都有意义，都指桌子，两词辅音相同，只是元音相异。试验参与者靠元音揣度哪个象征大桌子，哪个指小桌子。结果有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的人认为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音象征的东西要比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音大。</a:t>
            </a:r>
          </a:p>
        </p:txBody>
      </p:sp>
    </p:spTree>
    <p:extLst>
      <p:ext uri="{BB962C8B-B14F-4D97-AF65-F5344CB8AC3E}">
        <p14:creationId xmlns:p14="http://schemas.microsoft.com/office/powerpoint/2010/main" val="190563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921075-CE2F-BE9F-6A69-17BAAF1AA003}"/>
              </a:ext>
            </a:extLst>
          </p:cNvPr>
          <p:cNvSpPr>
            <a:spLocks noGrp="1"/>
          </p:cNvSpPr>
          <p:nvPr>
            <p:ph idx="1"/>
          </p:nvPr>
        </p:nvSpPr>
        <p:spPr>
          <a:xfrm>
            <a:off x="721895" y="417095"/>
            <a:ext cx="10631905" cy="5759868"/>
          </a:xfrm>
        </p:spPr>
        <p:txBody>
          <a:bodyPr/>
          <a:lstStyle/>
          <a:p>
            <a:pPr marL="0" indent="0">
              <a:buNone/>
            </a:pPr>
            <a:r>
              <a:rPr lang="zh-CN" altLang="en-US" dirty="0"/>
              <a:t>语法规则 </a:t>
            </a:r>
            <a:endParaRPr lang="en-US" altLang="zh-CN" dirty="0"/>
          </a:p>
          <a:p>
            <a:pPr marL="0" indent="0">
              <a:buNone/>
            </a:pPr>
            <a:r>
              <a:rPr lang="en-US" altLang="zh-CN" dirty="0"/>
              <a:t>a. </a:t>
            </a:r>
            <a:r>
              <a:rPr lang="zh-CN" altLang="en-US" dirty="0"/>
              <a:t>顺序   我们从北京到了上海。（起点</a:t>
            </a:r>
            <a:r>
              <a:rPr lang="en-US" altLang="zh-CN" dirty="0"/>
              <a:t>-</a:t>
            </a:r>
            <a:r>
              <a:rPr lang="zh-CN" altLang="en-US" dirty="0"/>
              <a:t>终点）</a:t>
            </a:r>
            <a:endParaRPr lang="en-US" altLang="zh-CN" dirty="0"/>
          </a:p>
          <a:p>
            <a:pPr marL="0" indent="0">
              <a:buNone/>
            </a:pPr>
            <a:r>
              <a:rPr lang="en-US" altLang="zh-CN" dirty="0"/>
              <a:t>        </a:t>
            </a:r>
            <a:r>
              <a:rPr lang="en-US" altLang="zh-CN" dirty="0">
                <a:latin typeface="Times New Roman" panose="02020603050405020304" pitchFamily="18" charset="0"/>
                <a:cs typeface="Times New Roman" panose="02020603050405020304" pitchFamily="18" charset="0"/>
              </a:rPr>
              <a:t>We went to Beijing from Shanghai</a:t>
            </a:r>
          </a:p>
          <a:p>
            <a:pPr marL="0" indent="0">
              <a:buNone/>
            </a:pPr>
            <a:r>
              <a:rPr lang="en-US" altLang="zh-CN" dirty="0">
                <a:latin typeface="Times New Roman" panose="02020603050405020304" pitchFamily="18" charset="0"/>
                <a:cs typeface="Times New Roman" panose="02020603050405020304" pitchFamily="18" charset="0"/>
              </a:rPr>
              <a:t>         We went from Shanghai to Beijing.</a:t>
            </a:r>
          </a:p>
          <a:p>
            <a:pPr marL="0" indent="0">
              <a:buNone/>
            </a:pPr>
            <a:endParaRPr lang="en-US" altLang="zh-CN" dirty="0"/>
          </a:p>
          <a:p>
            <a:pPr marL="0" indent="0">
              <a:buNone/>
            </a:pPr>
            <a:r>
              <a:rPr lang="en-US" altLang="zh-CN" dirty="0"/>
              <a:t>b. </a:t>
            </a:r>
            <a:r>
              <a:rPr lang="zh-CN" altLang="en-US" dirty="0"/>
              <a:t>我（</a:t>
            </a:r>
            <a:r>
              <a:rPr lang="en-US" altLang="zh-CN" dirty="0"/>
              <a:t>*</a:t>
            </a:r>
            <a:r>
              <a:rPr lang="zh-CN" altLang="en-US" dirty="0"/>
              <a:t>的）书。   我（的）爸爸</a:t>
            </a:r>
            <a:endParaRPr lang="en-US" altLang="zh-CN" dirty="0"/>
          </a:p>
          <a:p>
            <a:pPr marL="0" indent="0">
              <a:buNone/>
            </a:pPr>
            <a:endParaRPr lang="en-US" altLang="zh-CN" dirty="0"/>
          </a:p>
          <a:p>
            <a:pPr marL="0" indent="0">
              <a:buNone/>
            </a:pPr>
            <a:r>
              <a:rPr lang="en-US" altLang="zh-CN" dirty="0"/>
              <a:t>c. </a:t>
            </a:r>
            <a:r>
              <a:rPr lang="zh-CN" altLang="en-US" dirty="0"/>
              <a:t>可别度领先（人称代词可别度高于专有名词）</a:t>
            </a:r>
            <a:endParaRPr lang="en-US" altLang="zh-CN" dirty="0"/>
          </a:p>
          <a:p>
            <a:pPr marL="0" indent="0">
              <a:buNone/>
            </a:pPr>
            <a:r>
              <a:rPr lang="en-US" altLang="zh-CN" dirty="0"/>
              <a:t>     </a:t>
            </a:r>
            <a:r>
              <a:rPr lang="en-US" altLang="zh-CN" dirty="0">
                <a:latin typeface="Times New Roman" panose="02020603050405020304" pitchFamily="18" charset="0"/>
                <a:cs typeface="Times New Roman" panose="02020603050405020304" pitchFamily="18" charset="0"/>
              </a:rPr>
              <a:t>Here comes John.</a:t>
            </a:r>
          </a:p>
          <a:p>
            <a:pPr marL="0" indent="0">
              <a:buNone/>
            </a:pPr>
            <a:r>
              <a:rPr lang="en-US" altLang="zh-CN" dirty="0">
                <a:latin typeface="Times New Roman" panose="02020603050405020304" pitchFamily="18" charset="0"/>
                <a:cs typeface="Times New Roman" panose="02020603050405020304" pitchFamily="18" charset="0"/>
              </a:rPr>
              <a:t>     *Here comes he.</a:t>
            </a:r>
          </a:p>
          <a:p>
            <a:pPr marL="0" indent="0">
              <a:buNone/>
            </a:pPr>
            <a:r>
              <a:rPr lang="en-US" altLang="zh-CN" dirty="0">
                <a:latin typeface="Times New Roman" panose="02020603050405020304" pitchFamily="18" charset="0"/>
                <a:cs typeface="Times New Roman" panose="02020603050405020304" pitchFamily="18" charset="0"/>
              </a:rPr>
              <a:t>     Here he comes</a:t>
            </a:r>
          </a:p>
        </p:txBody>
      </p:sp>
    </p:spTree>
    <p:extLst>
      <p:ext uri="{BB962C8B-B14F-4D97-AF65-F5344CB8AC3E}">
        <p14:creationId xmlns:p14="http://schemas.microsoft.com/office/powerpoint/2010/main" val="4281218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DC1F651-5405-D405-1143-F768A5C3990F}"/>
              </a:ext>
            </a:extLst>
          </p:cNvPr>
          <p:cNvSpPr>
            <a:spLocks noGrp="1"/>
          </p:cNvSpPr>
          <p:nvPr>
            <p:ph idx="1"/>
          </p:nvPr>
        </p:nvSpPr>
        <p:spPr>
          <a:xfrm>
            <a:off x="452487" y="414779"/>
            <a:ext cx="11340445" cy="6042582"/>
          </a:xfrm>
        </p:spPr>
        <p:txBody>
          <a:bodyPr/>
          <a:lstStyle/>
          <a:p>
            <a:pPr marL="0" indent="0">
              <a:buNone/>
            </a:pPr>
            <a:r>
              <a:rPr lang="zh-CN" altLang="en-US" dirty="0">
                <a:latin typeface="宋体" panose="02010600030101010101" pitchFamily="2" charset="-122"/>
                <a:ea typeface="宋体" panose="02010600030101010101" pitchFamily="2" charset="-122"/>
              </a:rPr>
              <a:t>（二）语言符号的线条性和离散性</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线条性（</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nature</a:t>
            </a:r>
            <a:r>
              <a:rPr lang="zh-CN" altLang="en-US" dirty="0">
                <a:latin typeface="宋体" panose="02010600030101010101" pitchFamily="2" charset="-122"/>
                <a:ea typeface="宋体" panose="02010600030101010101" pitchFamily="2" charset="-122"/>
              </a:rPr>
              <a:t>）：语言符号</a:t>
            </a:r>
            <a:r>
              <a:rPr lang="zh-CN" altLang="en-US" b="1" dirty="0">
                <a:solidFill>
                  <a:srgbClr val="FF0000"/>
                </a:solidFill>
                <a:latin typeface="宋体" panose="02010600030101010101" pitchFamily="2" charset="-122"/>
                <a:ea typeface="宋体" panose="02010600030101010101" pitchFamily="2" charset="-122"/>
              </a:rPr>
              <a:t>在使用中</a:t>
            </a:r>
            <a:r>
              <a:rPr lang="zh-CN" altLang="en-US" dirty="0">
                <a:latin typeface="宋体" panose="02010600030101010101" pitchFamily="2" charset="-122"/>
                <a:ea typeface="宋体" panose="02010600030101010101" pitchFamily="2" charset="-122"/>
              </a:rPr>
              <a:t>是</a:t>
            </a:r>
            <a:r>
              <a:rPr lang="zh-CN" altLang="en-US" b="1" dirty="0">
                <a:solidFill>
                  <a:srgbClr val="FF0000"/>
                </a:solidFill>
                <a:latin typeface="宋体" panose="02010600030101010101" pitchFamily="2" charset="-122"/>
                <a:ea typeface="宋体" panose="02010600030101010101" pitchFamily="2" charset="-122"/>
              </a:rPr>
              <a:t>按时间先后顺序依次出现</a:t>
            </a:r>
            <a:r>
              <a:rPr lang="zh-CN" altLang="en-US" dirty="0">
                <a:latin typeface="宋体" panose="02010600030101010101" pitchFamily="2" charset="-122"/>
                <a:ea typeface="宋体" panose="02010600030101010101" pitchFamily="2" charset="-122"/>
              </a:rPr>
              <a:t>的，语言符号的结构必须是按照时间顺序成线条排列，不能同时说出两个以上的词或两句以上的话。这就是语言结构的“线性”特征。</a:t>
            </a:r>
            <a:endParaRPr lang="en-US" altLang="zh-CN"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“清华大学的学生很聪明”，我们只能按照“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a:t>
            </a:r>
            <a:r>
              <a:rPr lang="en-GB" altLang="zh-CN" sz="2400" dirty="0" err="1">
                <a:latin typeface="Times New Roman" panose="02020603050405020304" pitchFamily="18" charset="0"/>
                <a:ea typeface="楷体" panose="02010609060101010101" pitchFamily="49" charset="-122"/>
                <a:cs typeface="Times New Roman" panose="02020603050405020304" pitchFamily="18" charset="0"/>
              </a:rPr>
              <a:t>īng</a:t>
            </a:r>
            <a:r>
              <a:rPr lang="en-GB"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GB" altLang="zh-CN" sz="2400" dirty="0" err="1">
                <a:latin typeface="Times New Roman" panose="02020603050405020304" pitchFamily="18" charset="0"/>
                <a:ea typeface="楷体" panose="02010609060101010101" pitchFamily="49" charset="-122"/>
                <a:cs typeface="Times New Roman" panose="02020603050405020304" pitchFamily="18" charset="0"/>
              </a:rPr>
              <a:t>huá</a:t>
            </a:r>
            <a:r>
              <a:rPr lang="en-GB"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xué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de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xué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shēng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hěn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cōng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GB" altLang="zh-CN" sz="2400" dirty="0" err="1">
                <a:latin typeface="Times New Roman" panose="02020603050405020304" pitchFamily="18" charset="0"/>
                <a:ea typeface="楷体" panose="02010609060101010101" pitchFamily="49" charset="-122"/>
                <a:cs typeface="Times New Roman" panose="02020603050405020304" pitchFamily="18" charset="0"/>
              </a:rPr>
              <a:t>míng</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的顺序把它说出来，而不能同时说出“</a:t>
            </a:r>
            <a:r>
              <a:rPr lang="en-GB" altLang="zh-CN" sz="2400" dirty="0" err="1">
                <a:latin typeface="Times New Roman" panose="02020603050405020304" pitchFamily="18" charset="0"/>
                <a:ea typeface="楷体" panose="02010609060101010101" pitchFamily="49" charset="-122"/>
                <a:cs typeface="Times New Roman" panose="02020603050405020304" pitchFamily="18" charset="0"/>
              </a:rPr>
              <a:t>huá</a:t>
            </a:r>
            <a:r>
              <a:rPr lang="en-GB"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dà</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dirty="0">
                <a:latin typeface="宋体" panose="02010600030101010101" pitchFamily="2" charset="-122"/>
                <a:ea typeface="宋体" panose="02010600030101010101" pitchFamily="2" charset="-122"/>
              </a:rPr>
              <a:t>正因为语言符号是一个接一个出现的，所以语言符号可以分解还原成本来的一个一个符号，这就是语言符号的“</a:t>
            </a:r>
            <a:r>
              <a:rPr lang="zh-CN" altLang="en-US" b="1" dirty="0">
                <a:latin typeface="宋体" panose="02010600030101010101" pitchFamily="2" charset="-122"/>
                <a:ea typeface="宋体" panose="02010600030101010101" pitchFamily="2" charset="-122"/>
              </a:rPr>
              <a:t>离散性</a:t>
            </a:r>
            <a:r>
              <a:rPr lang="zh-CN" altLang="en-US" dirty="0">
                <a:latin typeface="宋体" panose="02010600030101010101" pitchFamily="2" charset="-122"/>
                <a:ea typeface="宋体" panose="02010600030101010101" pitchFamily="2" charset="-122"/>
              </a:rPr>
              <a:t>”特征。</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语言符号的线性特征可以使离散的语言符号得以构成大大小小的音义结合体，可以使单个的语言符号组合成连续的语流。</a:t>
            </a:r>
          </a:p>
        </p:txBody>
      </p:sp>
    </p:spTree>
    <p:extLst>
      <p:ext uri="{BB962C8B-B14F-4D97-AF65-F5344CB8AC3E}">
        <p14:creationId xmlns:p14="http://schemas.microsoft.com/office/powerpoint/2010/main" val="324926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039D78D-4A0C-F9CC-B463-F343A917B4AA}"/>
              </a:ext>
            </a:extLst>
          </p:cNvPr>
          <p:cNvSpPr>
            <a:spLocks noGrp="1"/>
          </p:cNvSpPr>
          <p:nvPr>
            <p:ph idx="1"/>
          </p:nvPr>
        </p:nvSpPr>
        <p:spPr>
          <a:xfrm>
            <a:off x="395926" y="348792"/>
            <a:ext cx="11331018" cy="6155703"/>
          </a:xfrm>
        </p:spPr>
        <p:txBody>
          <a:bodyPr/>
          <a:lstStyle/>
          <a:p>
            <a:pPr marL="0" indent="0">
              <a:buNone/>
            </a:pPr>
            <a:r>
              <a:rPr lang="zh-CN" altLang="en-US" dirty="0">
                <a:latin typeface="宋体" panose="02010600030101010101" pitchFamily="2" charset="-122"/>
                <a:ea typeface="宋体" panose="02010600030101010101" pitchFamily="2" charset="-122"/>
              </a:rPr>
              <a:t>（三）语言符号的层级体系</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语言符号的层级</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语言符号的不是任意地排列组合，而是必须有一定的规则，除了有意义上相互配合的要求，更有形式上相互组合的要求。这主要表现为语言符号的排列组合是有“层级性”的。</a:t>
            </a: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（学校的）（图书馆）</a:t>
            </a: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晚上</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（十点）（关闭）。</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ɕye</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ɕiau</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tə</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tʰu</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ʂu</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kuan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uan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ʂaŋ</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ʂʅ</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tian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kuan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pi/</a:t>
            </a:r>
          </a:p>
          <a:p>
            <a:endParaRPr lang="en-US" altLang="zh-CN"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5474C0DD-2EA2-AC8A-9DE1-6734DF158B15}"/>
              </a:ext>
            </a:extLst>
          </p:cNvPr>
          <p:cNvPicPr>
            <a:picLocks noChangeAspect="1"/>
          </p:cNvPicPr>
          <p:nvPr/>
        </p:nvPicPr>
        <p:blipFill>
          <a:blip r:embed="rId2"/>
          <a:stretch>
            <a:fillRect/>
          </a:stretch>
        </p:blipFill>
        <p:spPr>
          <a:xfrm>
            <a:off x="8508574" y="4906313"/>
            <a:ext cx="3076967" cy="1376131"/>
          </a:xfrm>
          <a:prstGeom prst="rect">
            <a:avLst/>
          </a:prstGeom>
        </p:spPr>
      </p:pic>
      <p:pic>
        <p:nvPicPr>
          <p:cNvPr id="5" name="图片 4">
            <a:extLst>
              <a:ext uri="{FF2B5EF4-FFF2-40B4-BE49-F238E27FC236}">
                <a16:creationId xmlns:a16="http://schemas.microsoft.com/office/drawing/2014/main" id="{53562C20-34C6-DDF2-6230-1DCE86846CF8}"/>
              </a:ext>
            </a:extLst>
          </p:cNvPr>
          <p:cNvPicPr>
            <a:picLocks noChangeAspect="1"/>
          </p:cNvPicPr>
          <p:nvPr/>
        </p:nvPicPr>
        <p:blipFill>
          <a:blip r:embed="rId3"/>
          <a:stretch>
            <a:fillRect/>
          </a:stretch>
        </p:blipFill>
        <p:spPr>
          <a:xfrm>
            <a:off x="6760621" y="2691032"/>
            <a:ext cx="5212071" cy="1898580"/>
          </a:xfrm>
          <a:prstGeom prst="rect">
            <a:avLst/>
          </a:prstGeom>
        </p:spPr>
      </p:pic>
      <p:pic>
        <p:nvPicPr>
          <p:cNvPr id="7" name="图片 6">
            <a:extLst>
              <a:ext uri="{FF2B5EF4-FFF2-40B4-BE49-F238E27FC236}">
                <a16:creationId xmlns:a16="http://schemas.microsoft.com/office/drawing/2014/main" id="{1439BDE8-0EF9-0586-152B-3FE4D09F8DF2}"/>
              </a:ext>
            </a:extLst>
          </p:cNvPr>
          <p:cNvPicPr>
            <a:picLocks noChangeAspect="1"/>
          </p:cNvPicPr>
          <p:nvPr/>
        </p:nvPicPr>
        <p:blipFill>
          <a:blip r:embed="rId4"/>
          <a:stretch>
            <a:fillRect/>
          </a:stretch>
        </p:blipFill>
        <p:spPr>
          <a:xfrm>
            <a:off x="1090727" y="2691032"/>
            <a:ext cx="4739425" cy="2120630"/>
          </a:xfrm>
          <a:prstGeom prst="rect">
            <a:avLst/>
          </a:prstGeom>
        </p:spPr>
      </p:pic>
    </p:spTree>
    <p:extLst>
      <p:ext uri="{BB962C8B-B14F-4D97-AF65-F5344CB8AC3E}">
        <p14:creationId xmlns:p14="http://schemas.microsoft.com/office/powerpoint/2010/main" val="422594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B16D11B-F7C9-EFAF-4F63-20D08DB7961F}"/>
              </a:ext>
            </a:extLst>
          </p:cNvPr>
          <p:cNvSpPr>
            <a:spLocks noGrp="1"/>
          </p:cNvSpPr>
          <p:nvPr>
            <p:ph idx="1"/>
          </p:nvPr>
        </p:nvSpPr>
        <p:spPr>
          <a:xfrm>
            <a:off x="509047" y="1329179"/>
            <a:ext cx="11161337" cy="5109328"/>
          </a:xfrm>
        </p:spPr>
        <p:txBody>
          <a:bodyPr/>
          <a:lstStyle/>
          <a:p>
            <a:r>
              <a:rPr lang="zh-CN" altLang="en-US" dirty="0">
                <a:latin typeface="宋体" panose="02010600030101010101" pitchFamily="2" charset="-122"/>
                <a:ea typeface="宋体" panose="02010600030101010101" pitchFamily="2" charset="-122"/>
              </a:rPr>
              <a:t>语言层级装置中低一层的单位比高一层的单位少得多，高一层的单位是低一层单位按照一定的规则组合而成。</a:t>
            </a:r>
            <a:endParaRPr lang="en-US" altLang="zh-CN" dirty="0">
              <a:latin typeface="宋体" panose="02010600030101010101" pitchFamily="2" charset="-122"/>
              <a:ea typeface="宋体" panose="02010600030101010101" pitchFamily="2" charset="-122"/>
            </a:endParaRPr>
          </a:p>
          <a:p>
            <a:pPr marL="0" indent="0">
              <a:buNone/>
              <a:defRPr/>
            </a:pPr>
            <a:r>
              <a:rPr lang="zh-CN" altLang="en-US" sz="2400" dirty="0">
                <a:solidFill>
                  <a:prstClr val="black"/>
                </a:solidFill>
                <a:latin typeface="楷体" panose="02010609060101010101" pitchFamily="49" charset="-122"/>
                <a:ea typeface="楷体" panose="02010609060101010101" pitchFamily="49" charset="-122"/>
              </a:rPr>
              <a:t>  成千（语素）→上万（词）→无穷（词组、句子）</a:t>
            </a:r>
            <a:endParaRPr lang="en-US" altLang="zh-CN" sz="2400" dirty="0">
              <a:solidFill>
                <a:prstClr val="black"/>
              </a:solidFill>
              <a:latin typeface="楷体" panose="02010609060101010101" pitchFamily="49" charset="-122"/>
              <a:ea typeface="楷体" panose="02010609060101010101" pitchFamily="49" charset="-122"/>
            </a:endParaRPr>
          </a:p>
          <a:p>
            <a:pPr marL="0" indent="0">
              <a:buNone/>
              <a:defRPr/>
            </a:pPr>
            <a:r>
              <a:rPr lang="zh-CN" altLang="en-US" sz="2400" dirty="0">
                <a:solidFill>
                  <a:prstClr val="black"/>
                </a:solidFill>
                <a:latin typeface="楷体" panose="02010609060101010101" pitchFamily="49" charset="-122"/>
                <a:ea typeface="楷体" panose="02010609060101010101" pitchFamily="49" charset="-122"/>
              </a:rPr>
              <a:t>  几十（音位）→成百上千（音节）</a:t>
            </a:r>
            <a:r>
              <a:rPr lang="en-US" altLang="zh-CN" sz="2400" dirty="0">
                <a:solidFill>
                  <a:prstClr val="black"/>
                </a:solidFill>
                <a:latin typeface="楷体" panose="02010609060101010101" pitchFamily="49" charset="-122"/>
                <a:ea typeface="楷体" panose="02010609060101010101" pitchFamily="49" charset="-122"/>
              </a:rPr>
              <a:t>……</a:t>
            </a:r>
            <a:endParaRPr lang="zh-CN" altLang="en-US" sz="2400" dirty="0">
              <a:solidFill>
                <a:prstClr val="black"/>
              </a:solidFill>
              <a:latin typeface="楷体" panose="02010609060101010101" pitchFamily="49" charset="-122"/>
              <a:ea typeface="楷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语言层级装置的奥妙在于以少数有规则地组成多数，一级级翻番增量。</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dirty="0">
              <a:solidFill>
                <a:prstClr val="black"/>
              </a:solidFill>
              <a:latin typeface="宋体" panose="02010600030101010101" pitchFamily="2" charset="-122"/>
              <a:ea typeface="宋体" panose="0201060003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层级装置所提供的组合可能性是很大的，但是语言中的词只利用其中很少的一部分组合。因为符号的数目不宜太多，否则记忆不胜负担。</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376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6C2FD4E-A241-43B7-91BC-B2CFAE7CC964}"/>
              </a:ext>
            </a:extLst>
          </p:cNvPr>
          <p:cNvSpPr>
            <a:spLocks noGrp="1"/>
          </p:cNvSpPr>
          <p:nvPr>
            <p:ph idx="1"/>
          </p:nvPr>
        </p:nvSpPr>
        <p:spPr>
          <a:xfrm>
            <a:off x="273377" y="480767"/>
            <a:ext cx="11670384" cy="5948313"/>
          </a:xfrm>
        </p:spPr>
        <p:txBody>
          <a:bodyPr>
            <a:normAutofit/>
          </a:bodyPr>
          <a:lstStyle/>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语言系统的二层性</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语言是一种二层装置。音系层和语法层。</a:t>
            </a:r>
          </a:p>
          <a:p>
            <a:r>
              <a:rPr lang="zh-CN" altLang="en-US" dirty="0">
                <a:latin typeface="宋体" panose="02010600030101010101" pitchFamily="2" charset="-122"/>
                <a:ea typeface="宋体" panose="02010600030101010101" pitchFamily="2" charset="-122"/>
              </a:rPr>
              <a:t>音系层为底层，由音位构成。一种语言的音位的数目虽然只有几十个，却能构成数目众多的组合。这一层不具有意义；</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语法层为上层，由音义结合的最小单位</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语素构成。该层</a:t>
            </a:r>
            <a:r>
              <a:rPr lang="zh-CN" altLang="en-US" sz="2800" dirty="0">
                <a:latin typeface="宋体" panose="02010600030101010101" pitchFamily="2" charset="-122"/>
                <a:ea typeface="宋体" panose="02010600030101010101" pitchFamily="2" charset="-122"/>
              </a:rPr>
              <a:t>是音义结合的符号和符号的序列。</a:t>
            </a:r>
            <a:endParaRPr lang="zh-CN" altLang="en-US" dirty="0">
              <a:latin typeface="宋体" panose="02010600030101010101" pitchFamily="2" charset="-122"/>
              <a:ea typeface="宋体" panose="02010600030101010101" pitchFamily="2" charset="-122"/>
            </a:endParaRPr>
          </a:p>
          <a:p>
            <a:pPr marL="0" indent="0">
              <a:buNone/>
            </a:pPr>
            <a:r>
              <a:rPr lang="zh-CN" altLang="en-US" sz="2400" dirty="0">
                <a:latin typeface="楷体" panose="02010609060101010101" pitchFamily="49" charset="-122"/>
                <a:ea typeface="楷体" panose="02010609060101010101" pitchFamily="49" charset="-122"/>
              </a:rPr>
              <a:t>  语法层：语素→词→词组</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短语→小句→句子</a:t>
            </a:r>
          </a:p>
          <a:p>
            <a:pPr marL="0" indent="0">
              <a:buNone/>
            </a:pPr>
            <a:r>
              <a:rPr lang="zh-CN" altLang="en-US" sz="2400" dirty="0">
                <a:latin typeface="楷体" panose="02010609060101010101" pitchFamily="49" charset="-122"/>
                <a:ea typeface="楷体" panose="02010609060101010101" pitchFamily="49" charset="-122"/>
              </a:rPr>
              <a:t>  音系层：音位→音节→音步→停延段→语调段</a:t>
            </a:r>
            <a:endParaRPr lang="en-US" altLang="zh-CN" sz="2400" dirty="0">
              <a:latin typeface="楷体" panose="02010609060101010101" pitchFamily="49" charset="-122"/>
              <a:ea typeface="楷体" panose="02010609060101010101" pitchFamily="49" charset="-122"/>
            </a:endParaRPr>
          </a:p>
          <a:p>
            <a:pPr marL="228600" marR="0" lvl="1" fontAlgn="auto">
              <a:spcBef>
                <a:spcPts val="1000"/>
              </a:spcBef>
              <a:spcAft>
                <a:spcPts val="400"/>
              </a:spcAft>
              <a:buClr>
                <a:srgbClr val="CCDDEA">
                  <a:lumMod val="25000"/>
                </a:srgbClr>
              </a:buClr>
              <a:buSzTx/>
              <a:tabLst/>
              <a:defRPr/>
            </a:pPr>
            <a:endParaRPr lang="en-US" altLang="zh-CN" sz="2800" dirty="0">
              <a:latin typeface="宋体" panose="02010600030101010101" pitchFamily="2" charset="-122"/>
              <a:ea typeface="宋体" panose="02010600030101010101" pitchFamily="2" charset="-122"/>
            </a:endParaRPr>
          </a:p>
          <a:p>
            <a:endParaRPr lang="en-US" altLang="zh-CN" sz="2400" dirty="0">
              <a:latin typeface="楷体" panose="02010609060101010101" pitchFamily="49" charset="-122"/>
              <a:ea typeface="楷体" panose="02010609060101010101" pitchFamily="49" charset="-122"/>
            </a:endParaRPr>
          </a:p>
        </p:txBody>
      </p:sp>
      <p:cxnSp>
        <p:nvCxnSpPr>
          <p:cNvPr id="5" name="直接连接符 4">
            <a:extLst>
              <a:ext uri="{FF2B5EF4-FFF2-40B4-BE49-F238E27FC236}">
                <a16:creationId xmlns:a16="http://schemas.microsoft.com/office/drawing/2014/main" id="{4656819F-0DE5-3DBE-B5CA-AAC8C5EF6859}"/>
              </a:ext>
            </a:extLst>
          </p:cNvPr>
          <p:cNvCxnSpPr>
            <a:cxnSpLocks/>
          </p:cNvCxnSpPr>
          <p:nvPr/>
        </p:nvCxnSpPr>
        <p:spPr>
          <a:xfrm>
            <a:off x="556181" y="3742442"/>
            <a:ext cx="6249972" cy="0"/>
          </a:xfrm>
          <a:prstGeom prst="line">
            <a:avLst/>
          </a:prstGeom>
          <a:effectLst>
            <a:outerShdw blurRad="50800" dist="38100" dir="5400000" algn="t" rotWithShape="0">
              <a:prstClr val="black">
                <a:alpha val="40000"/>
              </a:prstClr>
            </a:outerShdw>
            <a:reflection blurRad="6350" stA="52000" endA="300" endPos="35000" dir="5400000" sy="-100000" algn="bl" rotWithShape="0"/>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32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F758D2-BD04-1E08-2DFF-3BE35E2C52D7}"/>
              </a:ext>
            </a:extLst>
          </p:cNvPr>
          <p:cNvSpPr>
            <a:spLocks noGrp="1"/>
          </p:cNvSpPr>
          <p:nvPr>
            <p:ph idx="1"/>
          </p:nvPr>
        </p:nvSpPr>
        <p:spPr>
          <a:xfrm>
            <a:off x="367645" y="1150070"/>
            <a:ext cx="11302739" cy="5439265"/>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音位和语素差异：</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二者为各自层级的最小单位，但</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）音位只能构成符号的形式，语素才是形式和意义结合的符号，音位和语素性质差异很大；</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）语言里的音位只有几十个，语素的数目则有几千，音位数量大大少于语素。 </a:t>
            </a:r>
          </a:p>
          <a:p>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2737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47223E-C3EA-C957-D1F5-7FB4DADC3072}"/>
              </a:ext>
            </a:extLst>
          </p:cNvPr>
          <p:cNvSpPr>
            <a:spLocks noGrp="1"/>
          </p:cNvSpPr>
          <p:nvPr>
            <p:ph idx="1"/>
          </p:nvPr>
        </p:nvSpPr>
        <p:spPr>
          <a:xfrm>
            <a:off x="627017" y="444137"/>
            <a:ext cx="10726783" cy="5732826"/>
          </a:xfrm>
        </p:spPr>
        <p:txBody>
          <a:bodyPr/>
          <a:lstStyle/>
          <a:p>
            <a:r>
              <a:rPr lang="zh-CN" altLang="en-US" dirty="0"/>
              <a:t>言语活动的二重性（语言和言语两部分 </a:t>
            </a:r>
            <a:r>
              <a:rPr lang="en-US" altLang="zh-CN" dirty="0"/>
              <a:t>P28-29</a:t>
            </a:r>
            <a:r>
              <a:rPr lang="zh-CN" altLang="en-US" dirty="0"/>
              <a:t>页）</a:t>
            </a:r>
            <a:endParaRPr lang="en-US" altLang="zh-CN" dirty="0"/>
          </a:p>
          <a:p>
            <a:endParaRPr lang="en-US" altLang="zh-CN" dirty="0"/>
          </a:p>
          <a:p>
            <a:r>
              <a:rPr lang="zh-CN" altLang="en-US" dirty="0"/>
              <a:t>声音：音响形象</a:t>
            </a:r>
            <a:r>
              <a:rPr lang="en-US" altLang="zh-CN" dirty="0"/>
              <a:t>+</a:t>
            </a:r>
            <a:r>
              <a:rPr lang="zh-CN" altLang="en-US" dirty="0"/>
              <a:t>发音器官 </a:t>
            </a:r>
            <a:r>
              <a:rPr lang="zh-CN" altLang="en-US" dirty="0">
                <a:solidFill>
                  <a:srgbClr val="FF0000"/>
                </a:solidFill>
              </a:rPr>
              <a:t>（语言的发出与接收）</a:t>
            </a:r>
            <a:endParaRPr lang="en-US" altLang="zh-CN" dirty="0">
              <a:solidFill>
                <a:srgbClr val="FF0000"/>
              </a:solidFill>
            </a:endParaRPr>
          </a:p>
          <a:p>
            <a:r>
              <a:rPr lang="zh-CN" altLang="en-US" dirty="0"/>
              <a:t>言语活动：音响</a:t>
            </a:r>
            <a:r>
              <a:rPr lang="en-US" altLang="zh-CN" dirty="0"/>
              <a:t>.</a:t>
            </a:r>
            <a:r>
              <a:rPr lang="zh-CN" altLang="en-US" dirty="0"/>
              <a:t>发音</a:t>
            </a:r>
            <a:r>
              <a:rPr lang="en-US" altLang="zh-CN" dirty="0"/>
              <a:t>+</a:t>
            </a:r>
            <a:r>
              <a:rPr lang="zh-CN" altLang="en-US" dirty="0"/>
              <a:t>生理</a:t>
            </a:r>
            <a:r>
              <a:rPr lang="en-US" altLang="zh-CN" dirty="0"/>
              <a:t>.</a:t>
            </a:r>
            <a:r>
              <a:rPr lang="zh-CN" altLang="en-US" dirty="0"/>
              <a:t>心理的复合单位</a:t>
            </a:r>
            <a:r>
              <a:rPr lang="zh-CN" altLang="en-US" dirty="0">
                <a:solidFill>
                  <a:srgbClr val="FF0000"/>
                </a:solidFill>
              </a:rPr>
              <a:t>（能指</a:t>
            </a:r>
            <a:r>
              <a:rPr lang="en-US" altLang="zh-CN" dirty="0">
                <a:solidFill>
                  <a:srgbClr val="FF0000"/>
                </a:solidFill>
              </a:rPr>
              <a:t>+</a:t>
            </a:r>
            <a:r>
              <a:rPr lang="zh-CN" altLang="en-US" dirty="0">
                <a:solidFill>
                  <a:srgbClr val="FF0000"/>
                </a:solidFill>
              </a:rPr>
              <a:t>所指）</a:t>
            </a:r>
            <a:endParaRPr lang="en-US" altLang="zh-CN" dirty="0">
              <a:solidFill>
                <a:srgbClr val="FF0000"/>
              </a:solidFill>
            </a:endParaRPr>
          </a:p>
          <a:p>
            <a:r>
              <a:rPr lang="zh-CN" altLang="en-US" dirty="0"/>
              <a:t>言语活动：个人</a:t>
            </a:r>
            <a:r>
              <a:rPr lang="en-US" altLang="zh-CN" dirty="0"/>
              <a:t>+</a:t>
            </a:r>
            <a:r>
              <a:rPr lang="zh-CN" altLang="en-US" dirty="0"/>
              <a:t>社会</a:t>
            </a:r>
            <a:r>
              <a:rPr lang="zh-CN" altLang="en-US" dirty="0">
                <a:solidFill>
                  <a:srgbClr val="FF0000"/>
                </a:solidFill>
              </a:rPr>
              <a:t>（语言</a:t>
            </a:r>
            <a:r>
              <a:rPr lang="en-US" altLang="zh-CN" dirty="0">
                <a:solidFill>
                  <a:srgbClr val="FF0000"/>
                </a:solidFill>
              </a:rPr>
              <a:t>+</a:t>
            </a:r>
            <a:r>
              <a:rPr lang="zh-CN" altLang="en-US" dirty="0">
                <a:solidFill>
                  <a:srgbClr val="FF0000"/>
                </a:solidFill>
              </a:rPr>
              <a:t>言语）</a:t>
            </a:r>
            <a:endParaRPr lang="en-US" altLang="zh-CN" dirty="0">
              <a:solidFill>
                <a:srgbClr val="FF0000"/>
              </a:solidFill>
            </a:endParaRPr>
          </a:p>
          <a:p>
            <a:r>
              <a:rPr lang="zh-CN" altLang="en-US" dirty="0"/>
              <a:t>言语活动：现行制度（系统的）</a:t>
            </a:r>
            <a:r>
              <a:rPr lang="en-US" altLang="zh-CN" dirty="0"/>
              <a:t>+</a:t>
            </a:r>
            <a:r>
              <a:rPr lang="zh-CN" altLang="en-US" dirty="0"/>
              <a:t>过去的（演变的</a:t>
            </a:r>
            <a:r>
              <a:rPr lang="zh-CN" altLang="en-US" dirty="0">
                <a:solidFill>
                  <a:srgbClr val="FF0000"/>
                </a:solidFill>
              </a:rPr>
              <a:t>）（共时和历时）</a:t>
            </a:r>
            <a:endParaRPr lang="en-US" altLang="zh-CN" dirty="0">
              <a:solidFill>
                <a:srgbClr val="FF0000"/>
              </a:solidFill>
            </a:endParaRPr>
          </a:p>
          <a:p>
            <a:endParaRPr lang="en-US" altLang="zh-CN" dirty="0">
              <a:solidFill>
                <a:srgbClr val="FF0000"/>
              </a:solidFill>
            </a:endParaRPr>
          </a:p>
          <a:p>
            <a:r>
              <a:rPr lang="zh-CN" altLang="en-US" dirty="0"/>
              <a:t>在言语活动中，虽然句子数目无限，句子的长度在理论上也是无限的，但是无限的句子中包含着有限的东西。</a:t>
            </a:r>
            <a:endParaRPr lang="en-US" altLang="zh-CN" dirty="0"/>
          </a:p>
          <a:p>
            <a:endParaRPr lang="zh-CN" altLang="en-US" dirty="0"/>
          </a:p>
        </p:txBody>
      </p:sp>
    </p:spTree>
    <p:extLst>
      <p:ext uri="{BB962C8B-B14F-4D97-AF65-F5344CB8AC3E}">
        <p14:creationId xmlns:p14="http://schemas.microsoft.com/office/powerpoint/2010/main" val="3163171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F564830-C575-7CF0-069A-B08252E8AD06}"/>
              </a:ext>
            </a:extLst>
          </p:cNvPr>
          <p:cNvSpPr>
            <a:spLocks noGrp="1"/>
          </p:cNvSpPr>
          <p:nvPr>
            <p:ph idx="1"/>
          </p:nvPr>
        </p:nvSpPr>
        <p:spPr>
          <a:xfrm>
            <a:off x="424206" y="433633"/>
            <a:ext cx="11321592" cy="6052008"/>
          </a:xfrm>
        </p:spPr>
        <p:txBody>
          <a:bodyPr/>
          <a:lstStyle/>
          <a:p>
            <a:pPr marL="0" indent="0">
              <a:buNone/>
            </a:pPr>
            <a:r>
              <a:rPr lang="zh-CN" altLang="en-US" dirty="0">
                <a:latin typeface="宋体" panose="02010600030101010101" pitchFamily="2" charset="-122"/>
                <a:ea typeface="宋体" panose="02010600030101010101" pitchFamily="2" charset="-122"/>
              </a:rPr>
              <a:t>补充：过去的观点</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音位层为底层，语素、词、句子等为上层。</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从音位到语素，为语言层次装置中的“关键结合部”。</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现在一般认为，音位和语素是彼此相关的两类层级的最小单位。</a:t>
            </a:r>
          </a:p>
        </p:txBody>
      </p:sp>
      <p:graphicFrame>
        <p:nvGraphicFramePr>
          <p:cNvPr id="4" name="表格 4">
            <a:extLst>
              <a:ext uri="{FF2B5EF4-FFF2-40B4-BE49-F238E27FC236}">
                <a16:creationId xmlns:a16="http://schemas.microsoft.com/office/drawing/2014/main" id="{F42AEDAF-0128-F238-50F3-E391D89584FE}"/>
              </a:ext>
            </a:extLst>
          </p:cNvPr>
          <p:cNvGraphicFramePr>
            <a:graphicFrameLocks noGrp="1"/>
          </p:cNvGraphicFramePr>
          <p:nvPr/>
        </p:nvGraphicFramePr>
        <p:xfrm>
          <a:off x="2896491" y="2029391"/>
          <a:ext cx="8227138" cy="2286000"/>
        </p:xfrm>
        <a:graphic>
          <a:graphicData uri="http://schemas.openxmlformats.org/drawingml/2006/table">
            <a:tbl>
              <a:tblPr firstRow="1" bandRow="1">
                <a:tableStyleId>{5C22544A-7EE6-4342-B048-85BDC9FD1C3A}</a:tableStyleId>
              </a:tblPr>
              <a:tblGrid>
                <a:gridCol w="839316">
                  <a:extLst>
                    <a:ext uri="{9D8B030D-6E8A-4147-A177-3AD203B41FA5}">
                      <a16:colId xmlns:a16="http://schemas.microsoft.com/office/drawing/2014/main" val="1011429298"/>
                    </a:ext>
                  </a:extLst>
                </a:gridCol>
                <a:gridCol w="640010">
                  <a:extLst>
                    <a:ext uri="{9D8B030D-6E8A-4147-A177-3AD203B41FA5}">
                      <a16:colId xmlns:a16="http://schemas.microsoft.com/office/drawing/2014/main" val="3879936897"/>
                    </a:ext>
                  </a:extLst>
                </a:gridCol>
                <a:gridCol w="866475">
                  <a:extLst>
                    <a:ext uri="{9D8B030D-6E8A-4147-A177-3AD203B41FA5}">
                      <a16:colId xmlns:a16="http://schemas.microsoft.com/office/drawing/2014/main" val="3513385617"/>
                    </a:ext>
                  </a:extLst>
                </a:gridCol>
                <a:gridCol w="4321414">
                  <a:extLst>
                    <a:ext uri="{9D8B030D-6E8A-4147-A177-3AD203B41FA5}">
                      <a16:colId xmlns:a16="http://schemas.microsoft.com/office/drawing/2014/main" val="3301727852"/>
                    </a:ext>
                  </a:extLst>
                </a:gridCol>
                <a:gridCol w="1559923">
                  <a:extLst>
                    <a:ext uri="{9D8B030D-6E8A-4147-A177-3AD203B41FA5}">
                      <a16:colId xmlns:a16="http://schemas.microsoft.com/office/drawing/2014/main" val="2697510460"/>
                    </a:ext>
                  </a:extLst>
                </a:gridCol>
              </a:tblGrid>
              <a:tr h="370840">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层</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单位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性质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量（效能）</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370258"/>
                  </a:ext>
                </a:extLst>
              </a:tr>
              <a:tr h="370840">
                <a:tc rowSpan="3">
                  <a:txBody>
                    <a:bodyPr/>
                    <a:lstStyle/>
                    <a:p>
                      <a:pPr algn="ctr"/>
                      <a:r>
                        <a:rPr lang="zh-CN" altLang="en-US" sz="2400" b="0" dirty="0">
                          <a:solidFill>
                            <a:schemeClr val="tx1"/>
                          </a:solidFill>
                          <a:latin typeface="宋体" panose="02010600030101010101" pitchFamily="2" charset="-122"/>
                          <a:ea typeface="宋体" panose="02010600030101010101" pitchFamily="2" charset="-122"/>
                        </a:rPr>
                        <a:t>上层</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句子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交际成品 符号序列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无穷</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6914722"/>
                  </a:ext>
                </a:extLst>
              </a:tr>
              <a:tr h="370840">
                <a:tc vMerge="1">
                  <a:txBody>
                    <a:bodyPr/>
                    <a:lstStyle/>
                    <a:p>
                      <a:endParaRPr lang="zh-CN" altLang="en-US" sz="2400" b="0" dirty="0">
                        <a:solidFill>
                          <a:schemeClr val="tx1"/>
                        </a:solidFill>
                        <a:latin typeface="宋体" panose="02010600030101010101" pitchFamily="2" charset="-122"/>
                        <a:ea typeface="宋体" panose="02010600030101010101" pitchFamily="2" charset="-122"/>
                      </a:endParaRPr>
                    </a:p>
                  </a:txBody>
                  <a:tcPr>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独立运用 符号序列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上万</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748539"/>
                  </a:ext>
                </a:extLst>
              </a:tr>
              <a:tr h="370840">
                <a:tc vMerge="1">
                  <a:txBody>
                    <a:bodyPr/>
                    <a:lstStyle/>
                    <a:p>
                      <a:endParaRPr lang="zh-CN" altLang="en-US" sz="2400" b="0" dirty="0">
                        <a:solidFill>
                          <a:schemeClr val="tx1"/>
                        </a:solidFill>
                        <a:latin typeface="宋体" panose="02010600030101010101" pitchFamily="2" charset="-122"/>
                        <a:ea typeface="宋体" panose="02010600030101010101" pitchFamily="2" charset="-122"/>
                      </a:endParaRPr>
                    </a:p>
                  </a:txBody>
                  <a:tcPr>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语素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音义结合 </a:t>
                      </a:r>
                      <a:r>
                        <a:rPr lang="zh-CN" altLang="en-US" sz="2400" b="1" dirty="0">
                          <a:solidFill>
                            <a:srgbClr val="FF0000"/>
                          </a:solidFill>
                          <a:latin typeface="宋体" panose="02010600030101010101" pitchFamily="2" charset="-122"/>
                          <a:ea typeface="宋体" panose="02010600030101010101" pitchFamily="2" charset="-122"/>
                        </a:rPr>
                        <a:t>最小符号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tc>
                  <a:txBody>
                    <a:bodyPr/>
                    <a:lstStyle/>
                    <a:p>
                      <a:pPr algn="ctr"/>
                      <a:r>
                        <a:rPr lang="zh-CN" altLang="en-US" sz="2400" b="1" dirty="0">
                          <a:solidFill>
                            <a:srgbClr val="FF0000"/>
                          </a:solidFill>
                          <a:latin typeface="宋体" panose="02010600030101010101" pitchFamily="2" charset="-122"/>
                          <a:ea typeface="宋体" panose="02010600030101010101" pitchFamily="2" charset="-122"/>
                        </a:rPr>
                        <a:t>成千</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856868169"/>
                  </a:ext>
                </a:extLst>
              </a:tr>
              <a:tr h="370840">
                <a:tc gridSpan="2">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底层</a:t>
                      </a:r>
                    </a:p>
                  </a:txBody>
                  <a:tcPr>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noFill/>
                  </a:tcPr>
                </a:tc>
                <a:tc hMerge="1">
                  <a:txBody>
                    <a:bodyPr/>
                    <a:lstStyle/>
                    <a:p>
                      <a:endParaRPr lang="zh-CN" altLang="en-US" sz="2400" b="0" dirty="0">
                        <a:solidFill>
                          <a:schemeClr val="tx1"/>
                        </a:solidFill>
                        <a:latin typeface="宋体" panose="02010600030101010101" pitchFamily="2" charset="-122"/>
                        <a:ea typeface="宋体" panose="02010600030101010101" pitchFamily="2" charset="-122"/>
                      </a:endParaRPr>
                    </a:p>
                  </a:txBody>
                  <a:tcPr>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音位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无意义，但</a:t>
                      </a:r>
                      <a:r>
                        <a:rPr lang="zh-CN" altLang="en-US" sz="2400" b="1" dirty="0">
                          <a:solidFill>
                            <a:srgbClr val="FF0000"/>
                          </a:solidFill>
                          <a:latin typeface="宋体" panose="02010600030101010101" pitchFamily="2" charset="-122"/>
                          <a:ea typeface="宋体" panose="02010600030101010101" pitchFamily="2" charset="-122"/>
                        </a:rPr>
                        <a:t>构成符号组成部分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noFill/>
                  </a:tcPr>
                </a:tc>
                <a:tc>
                  <a:txBody>
                    <a:bodyPr/>
                    <a:lstStyle/>
                    <a:p>
                      <a:pPr algn="ctr"/>
                      <a:r>
                        <a:rPr lang="zh-CN" altLang="en-US" sz="2400" b="1" dirty="0">
                          <a:solidFill>
                            <a:srgbClr val="FF0000"/>
                          </a:solidFill>
                          <a:latin typeface="宋体" panose="02010600030101010101" pitchFamily="2" charset="-122"/>
                          <a:ea typeface="宋体" panose="02010600030101010101" pitchFamily="2" charset="-122"/>
                        </a:rPr>
                        <a:t>几十</a:t>
                      </a:r>
                    </a:p>
                  </a:txBody>
                  <a:tcPr>
                    <a:lnL w="12700" cap="flat" cmpd="sng" algn="ctr">
                      <a:solidFill>
                        <a:schemeClr val="tx1"/>
                      </a:solidFill>
                      <a:prstDash val="solid"/>
                      <a:round/>
                      <a:headEnd type="none" w="med" len="med"/>
                      <a:tailEnd type="none" w="med" len="med"/>
                    </a:lnL>
                    <a:lnT w="28575" cap="flat" cmpd="sng" algn="ctr">
                      <a:solidFill>
                        <a:srgbClr val="FF0000"/>
                      </a:solidFill>
                      <a:prstDash val="solid"/>
                      <a:round/>
                      <a:headEnd type="none" w="med" len="med"/>
                      <a:tailEnd type="none" w="med" len="med"/>
                    </a:lnT>
                    <a:noFill/>
                  </a:tcPr>
                </a:tc>
                <a:extLst>
                  <a:ext uri="{0D108BD9-81ED-4DB2-BD59-A6C34878D82A}">
                    <a16:rowId xmlns:a16="http://schemas.microsoft.com/office/drawing/2014/main" val="780749220"/>
                  </a:ext>
                </a:extLst>
              </a:tr>
            </a:tbl>
          </a:graphicData>
        </a:graphic>
      </p:graphicFrame>
      <p:sp>
        <p:nvSpPr>
          <p:cNvPr id="5" name="文本框 4">
            <a:extLst>
              <a:ext uri="{FF2B5EF4-FFF2-40B4-BE49-F238E27FC236}">
                <a16:creationId xmlns:a16="http://schemas.microsoft.com/office/drawing/2014/main" id="{2C1C7570-70D4-74CA-3986-60C0298A2109}"/>
              </a:ext>
            </a:extLst>
          </p:cNvPr>
          <p:cNvSpPr txBox="1"/>
          <p:nvPr/>
        </p:nvSpPr>
        <p:spPr>
          <a:xfrm>
            <a:off x="849871" y="3618689"/>
            <a:ext cx="204662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关键结合部→</a:t>
            </a:r>
          </a:p>
        </p:txBody>
      </p:sp>
    </p:spTree>
    <p:extLst>
      <p:ext uri="{BB962C8B-B14F-4D97-AF65-F5344CB8AC3E}">
        <p14:creationId xmlns:p14="http://schemas.microsoft.com/office/powerpoint/2010/main" val="4821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09AC44D-8A49-6CC3-9EEE-9578D4B8102D}"/>
              </a:ext>
            </a:extLst>
          </p:cNvPr>
          <p:cNvSpPr>
            <a:spLocks noGrp="1"/>
          </p:cNvSpPr>
          <p:nvPr>
            <p:ph idx="1"/>
          </p:nvPr>
        </p:nvSpPr>
        <p:spPr>
          <a:xfrm>
            <a:off x="203105" y="241176"/>
            <a:ext cx="11785790" cy="6547551"/>
          </a:xfrm>
        </p:spPr>
        <p:txBody>
          <a:bodyPr/>
          <a:lstStyle/>
          <a:p>
            <a:pPr marL="0" indent="0">
              <a:buNone/>
            </a:pPr>
            <a:r>
              <a:rPr lang="zh-CN" altLang="en-US" dirty="0">
                <a:latin typeface="宋体" panose="02010600030101010101" pitchFamily="2" charset="-122"/>
                <a:ea typeface="宋体" panose="02010600030101010101" pitchFamily="2" charset="-122"/>
              </a:rPr>
              <a:t>（四）组合关系（</a:t>
            </a:r>
            <a:r>
              <a:rPr lang="en-US" altLang="zh-CN" dirty="0">
                <a:latin typeface="Times New Roman" panose="02020603050405020304" pitchFamily="18" charset="0"/>
                <a:ea typeface="宋体" panose="02010600030101010101" pitchFamily="2" charset="-122"/>
                <a:cs typeface="Times New Roman" panose="02020603050405020304" pitchFamily="18" charset="0"/>
              </a:rPr>
              <a:t>syntagmatic relation</a:t>
            </a:r>
            <a:r>
              <a:rPr lang="zh-CN" altLang="en-US" dirty="0">
                <a:latin typeface="宋体" panose="02010600030101010101" pitchFamily="2" charset="-122"/>
                <a:ea typeface="宋体" panose="02010600030101010101" pitchFamily="2" charset="-122"/>
              </a:rPr>
              <a:t>）与聚合关系（</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paradigmatic relation</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组合关系：语言符号同语言符号按线性次序组合起来形成的关系。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聚合关系：在组合的某一位置能相互替换的语言成分具有相同作用（替换后结构关系不会改变），它们聚集成群所形成的关系。</a:t>
            </a:r>
          </a:p>
          <a:p>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400" dirty="0">
                <a:latin typeface="楷体" panose="02010609060101010101" pitchFamily="49" charset="-122"/>
                <a:ea typeface="楷体" panose="02010609060101010101" pitchFamily="49" charset="-122"/>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tʂuan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indent="0">
              <a:buNone/>
            </a:pPr>
            <a:r>
              <a:rPr lang="en-US" altLang="zh-CN" sz="2400" dirty="0">
                <a:latin typeface="楷体" panose="02010609060101010101" pitchFamily="49" charset="-122"/>
                <a:ea typeface="楷体" panose="02010609060101010101" pitchFamily="49" charset="-122"/>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liən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我看书</a:t>
            </a: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dirty="0">
                <a:latin typeface="楷体" panose="02010609060101010101" pitchFamily="49" charset="-122"/>
                <a:ea typeface="楷体" panose="02010609060101010101" pitchFamily="49" charset="-122"/>
              </a:rPr>
              <a:t>  皇额娘推熹娘娘</a:t>
            </a:r>
            <a:endParaRPr lang="en-US" altLang="zh-CN" sz="2400" dirty="0">
              <a:latin typeface="楷体" panose="02010609060101010101" pitchFamily="49" charset="-122"/>
              <a:ea typeface="楷体" panose="02010609060101010101" pitchFamily="49"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aphicFrame>
        <p:nvGraphicFramePr>
          <p:cNvPr id="4" name="表格 4">
            <a:extLst>
              <a:ext uri="{FF2B5EF4-FFF2-40B4-BE49-F238E27FC236}">
                <a16:creationId xmlns:a16="http://schemas.microsoft.com/office/drawing/2014/main" id="{E0CADCF0-BCEC-EA7E-1625-BBEBD6956084}"/>
              </a:ext>
            </a:extLst>
          </p:cNvPr>
          <p:cNvGraphicFramePr>
            <a:graphicFrameLocks noGrp="1"/>
          </p:cNvGraphicFramePr>
          <p:nvPr/>
        </p:nvGraphicFramePr>
        <p:xfrm>
          <a:off x="3082565" y="4370746"/>
          <a:ext cx="8814061" cy="2246078"/>
        </p:xfrm>
        <a:graphic>
          <a:graphicData uri="http://schemas.openxmlformats.org/drawingml/2006/table">
            <a:tbl>
              <a:tblPr firstRow="1" bandRow="1">
                <a:tableStyleId>{5C22544A-7EE6-4342-B048-85BDC9FD1C3A}</a:tableStyleId>
              </a:tblPr>
              <a:tblGrid>
                <a:gridCol w="1075950">
                  <a:extLst>
                    <a:ext uri="{9D8B030D-6E8A-4147-A177-3AD203B41FA5}">
                      <a16:colId xmlns:a16="http://schemas.microsoft.com/office/drawing/2014/main" val="3360254179"/>
                    </a:ext>
                  </a:extLst>
                </a:gridCol>
                <a:gridCol w="3005856">
                  <a:extLst>
                    <a:ext uri="{9D8B030D-6E8A-4147-A177-3AD203B41FA5}">
                      <a16:colId xmlns:a16="http://schemas.microsoft.com/office/drawing/2014/main" val="2856362206"/>
                    </a:ext>
                  </a:extLst>
                </a:gridCol>
                <a:gridCol w="2017336">
                  <a:extLst>
                    <a:ext uri="{9D8B030D-6E8A-4147-A177-3AD203B41FA5}">
                      <a16:colId xmlns:a16="http://schemas.microsoft.com/office/drawing/2014/main" val="3812793531"/>
                    </a:ext>
                  </a:extLst>
                </a:gridCol>
                <a:gridCol w="2714919">
                  <a:extLst>
                    <a:ext uri="{9D8B030D-6E8A-4147-A177-3AD203B41FA5}">
                      <a16:colId xmlns:a16="http://schemas.microsoft.com/office/drawing/2014/main" val="1805729846"/>
                    </a:ext>
                  </a:extLst>
                </a:gridCol>
              </a:tblGrid>
              <a:tr h="440028">
                <a:tc>
                  <a:txBody>
                    <a:bodyPr/>
                    <a:lstStyle/>
                    <a:p>
                      <a:pPr algn="ct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聚合</a:t>
                      </a:r>
                      <a:r>
                        <a:rPr lang="en-US" altLang="zh-CN" sz="2400" b="0" dirty="0">
                          <a:solidFill>
                            <a:schemeClr val="tx1"/>
                          </a:solidFill>
                          <a:latin typeface="宋体" panose="02010600030101010101" pitchFamily="2" charset="-122"/>
                          <a:ea typeface="宋体" panose="02010600030101010101" pitchFamily="2" charset="-122"/>
                        </a:rPr>
                        <a:t>1</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聚合</a:t>
                      </a:r>
                      <a:r>
                        <a:rPr lang="en-US" altLang="zh-CN" sz="2400" b="0" dirty="0">
                          <a:solidFill>
                            <a:schemeClr val="tx1"/>
                          </a:solidFill>
                          <a:latin typeface="宋体" panose="02010600030101010101" pitchFamily="2" charset="-122"/>
                          <a:ea typeface="宋体" panose="02010600030101010101" pitchFamily="2" charset="-122"/>
                        </a:rPr>
                        <a:t>2</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聚合</a:t>
                      </a:r>
                      <a:r>
                        <a:rPr lang="en-US" altLang="zh-CN" sz="2400" b="0" dirty="0">
                          <a:solidFill>
                            <a:schemeClr val="tx1"/>
                          </a:solidFill>
                          <a:latin typeface="宋体" panose="02010600030101010101" pitchFamily="2" charset="-122"/>
                          <a:ea typeface="宋体" panose="02010600030101010101" pitchFamily="2" charset="-122"/>
                        </a:rPr>
                        <a:t>3</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8355496"/>
                  </a:ext>
                </a:extLst>
              </a:tr>
              <a:tr h="440028">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组合</a:t>
                      </a:r>
                      <a:r>
                        <a:rPr lang="en-US" altLang="zh-CN" sz="2400" b="0" dirty="0">
                          <a:solidFill>
                            <a:schemeClr val="tx1"/>
                          </a:solidFill>
                          <a:latin typeface="宋体" panose="02010600030101010101" pitchFamily="2" charset="-122"/>
                          <a:ea typeface="宋体" panose="02010600030101010101" pitchFamily="2" charset="-122"/>
                        </a:rPr>
                        <a:t>1</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7724075"/>
                  </a:ext>
                </a:extLst>
              </a:tr>
              <a:tr h="440028">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组合</a:t>
                      </a:r>
                      <a:r>
                        <a:rPr lang="en-US" altLang="zh-CN" sz="2400" b="0" dirty="0">
                          <a:solidFill>
                            <a:schemeClr val="tx1"/>
                          </a:solidFill>
                          <a:latin typeface="宋体" panose="02010600030101010101" pitchFamily="2" charset="-122"/>
                          <a:ea typeface="宋体" panose="02010600030101010101" pitchFamily="2" charset="-122"/>
                        </a:rPr>
                        <a:t>2</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皇额娘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熹娘娘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2688406"/>
                  </a:ext>
                </a:extLst>
              </a:tr>
              <a:tr h="874478">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其他可能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400" b="0" dirty="0">
                          <a:solidFill>
                            <a:schemeClr val="tx1"/>
                          </a:solidFill>
                          <a:latin typeface="宋体" panose="02010600030101010101" pitchFamily="2" charset="-122"/>
                          <a:ea typeface="宋体" panose="02010600030101010101" pitchFamily="2" charset="-122"/>
                        </a:rPr>
                        <a:t>你、他们、小明、华盛顿、魏璎珞</a:t>
                      </a:r>
                      <a:r>
                        <a:rPr lang="en-US" altLang="zh-CN" sz="2400" b="0" dirty="0">
                          <a:solidFill>
                            <a:schemeClr val="tx1"/>
                          </a:solidFill>
                          <a:latin typeface="宋体" panose="02010600030101010101" pitchFamily="2" charset="-122"/>
                          <a:ea typeface="宋体" panose="02010600030101010101" pitchFamily="2" charset="-122"/>
                        </a:rPr>
                        <a:t>……</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400" b="0" dirty="0">
                          <a:solidFill>
                            <a:schemeClr val="tx1"/>
                          </a:solidFill>
                          <a:latin typeface="宋体" panose="02010600030101010101" pitchFamily="2" charset="-122"/>
                          <a:ea typeface="宋体" panose="02010600030101010101" pitchFamily="2" charset="-122"/>
                        </a:rPr>
                        <a:t>煮、听、看、砍、掌掴</a:t>
                      </a:r>
                      <a:r>
                        <a:rPr lang="en-US" altLang="zh-CN" sz="2400" b="0" dirty="0">
                          <a:solidFill>
                            <a:schemeClr val="tx1"/>
                          </a:solidFill>
                          <a:latin typeface="宋体" panose="02010600030101010101" pitchFamily="2" charset="-122"/>
                          <a:ea typeface="宋体" panose="02010600030101010101" pitchFamily="2" charset="-122"/>
                        </a:rPr>
                        <a:t>……</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400" b="0" dirty="0">
                          <a:solidFill>
                            <a:schemeClr val="tx1"/>
                          </a:solidFill>
                          <a:latin typeface="宋体" panose="02010600030101010101" pitchFamily="2" charset="-122"/>
                          <a:ea typeface="宋体" panose="02010600030101010101" pitchFamily="2" charset="-122"/>
                        </a:rPr>
                        <a:t>饭、歌、球赛、樱桃树、尔晴</a:t>
                      </a:r>
                      <a:r>
                        <a:rPr lang="en-US" altLang="zh-CN" sz="2400" b="0" dirty="0">
                          <a:solidFill>
                            <a:schemeClr val="tx1"/>
                          </a:solidFill>
                          <a:latin typeface="宋体" panose="02010600030101010101" pitchFamily="2" charset="-122"/>
                          <a:ea typeface="宋体" panose="02010600030101010101" pitchFamily="2" charset="-122"/>
                        </a:rPr>
                        <a:t>……</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9508118"/>
                  </a:ext>
                </a:extLst>
              </a:tr>
            </a:tbl>
          </a:graphicData>
        </a:graphic>
      </p:graphicFrame>
      <p:graphicFrame>
        <p:nvGraphicFramePr>
          <p:cNvPr id="6" name="表格 6">
            <a:extLst>
              <a:ext uri="{FF2B5EF4-FFF2-40B4-BE49-F238E27FC236}">
                <a16:creationId xmlns:a16="http://schemas.microsoft.com/office/drawing/2014/main" id="{D09D3999-649C-053D-B228-EA857196E34C}"/>
              </a:ext>
            </a:extLst>
          </p:cNvPr>
          <p:cNvGraphicFramePr>
            <a:graphicFrameLocks noGrp="1"/>
          </p:cNvGraphicFramePr>
          <p:nvPr/>
        </p:nvGraphicFramePr>
        <p:xfrm>
          <a:off x="3360283" y="2182545"/>
          <a:ext cx="7572389" cy="2194560"/>
        </p:xfrm>
        <a:graphic>
          <a:graphicData uri="http://schemas.openxmlformats.org/drawingml/2006/table">
            <a:tbl>
              <a:tblPr firstRow="1" bandRow="1">
                <a:tableStyleId>{5C22544A-7EE6-4342-B048-85BDC9FD1C3A}</a:tableStyleId>
              </a:tblPr>
              <a:tblGrid>
                <a:gridCol w="1069989">
                  <a:extLst>
                    <a:ext uri="{9D8B030D-6E8A-4147-A177-3AD203B41FA5}">
                      <a16:colId xmlns:a16="http://schemas.microsoft.com/office/drawing/2014/main" val="1483912941"/>
                    </a:ext>
                  </a:extLst>
                </a:gridCol>
                <a:gridCol w="1616650">
                  <a:extLst>
                    <a:ext uri="{9D8B030D-6E8A-4147-A177-3AD203B41FA5}">
                      <a16:colId xmlns:a16="http://schemas.microsoft.com/office/drawing/2014/main" val="2738034089"/>
                    </a:ext>
                  </a:extLst>
                </a:gridCol>
                <a:gridCol w="1634550">
                  <a:extLst>
                    <a:ext uri="{9D8B030D-6E8A-4147-A177-3AD203B41FA5}">
                      <a16:colId xmlns:a16="http://schemas.microsoft.com/office/drawing/2014/main" val="4169863879"/>
                    </a:ext>
                  </a:extLst>
                </a:gridCol>
                <a:gridCol w="1625600">
                  <a:extLst>
                    <a:ext uri="{9D8B030D-6E8A-4147-A177-3AD203B41FA5}">
                      <a16:colId xmlns:a16="http://schemas.microsoft.com/office/drawing/2014/main" val="2359021501"/>
                    </a:ext>
                  </a:extLst>
                </a:gridCol>
                <a:gridCol w="1625600">
                  <a:extLst>
                    <a:ext uri="{9D8B030D-6E8A-4147-A177-3AD203B41FA5}">
                      <a16:colId xmlns:a16="http://schemas.microsoft.com/office/drawing/2014/main" val="3835057586"/>
                    </a:ext>
                  </a:extLst>
                </a:gridCol>
              </a:tblGrid>
              <a:tr h="370840">
                <a:tc>
                  <a:txBody>
                    <a:bodyPr/>
                    <a:lstStyle/>
                    <a:p>
                      <a:pPr algn="ct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聚合</a:t>
                      </a:r>
                      <a:r>
                        <a:rPr lang="en-US" altLang="zh-CN" sz="2400" b="0" dirty="0">
                          <a:solidFill>
                            <a:schemeClr val="tx1"/>
                          </a:solidFill>
                          <a:latin typeface="宋体" panose="02010600030101010101" pitchFamily="2" charset="-122"/>
                          <a:ea typeface="宋体" panose="02010600030101010101" pitchFamily="2" charset="-122"/>
                        </a:rPr>
                        <a:t>1</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聚合</a:t>
                      </a:r>
                      <a:r>
                        <a:rPr lang="en-US" altLang="zh-CN" sz="2400" b="0" dirty="0">
                          <a:solidFill>
                            <a:schemeClr val="tx1"/>
                          </a:solidFill>
                          <a:latin typeface="宋体" panose="02010600030101010101" pitchFamily="2" charset="-122"/>
                          <a:ea typeface="宋体" panose="02010600030101010101" pitchFamily="2" charset="-122"/>
                        </a:rPr>
                        <a:t>2</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聚合</a:t>
                      </a:r>
                      <a:r>
                        <a:rPr lang="en-US" altLang="zh-CN" sz="2400" b="0" dirty="0">
                          <a:solidFill>
                            <a:schemeClr val="tx1"/>
                          </a:solidFill>
                          <a:latin typeface="宋体" panose="02010600030101010101" pitchFamily="2" charset="-122"/>
                          <a:ea typeface="宋体" panose="02010600030101010101" pitchFamily="2" charset="-122"/>
                        </a:rPr>
                        <a:t>3</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聚合</a:t>
                      </a:r>
                      <a:r>
                        <a:rPr lang="en-US" altLang="zh-CN" sz="2400" b="0" dirty="0">
                          <a:solidFill>
                            <a:schemeClr val="tx1"/>
                          </a:solidFill>
                          <a:latin typeface="宋体" panose="02010600030101010101" pitchFamily="2" charset="-122"/>
                          <a:ea typeface="宋体" panose="02010600030101010101" pitchFamily="2" charset="-122"/>
                        </a:rPr>
                        <a:t>4</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7878751"/>
                  </a:ext>
                </a:extLst>
              </a:tr>
              <a:tr h="228600">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组合</a:t>
                      </a:r>
                      <a:r>
                        <a:rPr lang="en-US" altLang="zh-CN" sz="2400" b="0" dirty="0">
                          <a:solidFill>
                            <a:schemeClr val="tx1"/>
                          </a:solidFill>
                          <a:latin typeface="宋体" panose="02010600030101010101" pitchFamily="2" charset="-122"/>
                          <a:ea typeface="宋体" panose="02010600030101010101" pitchFamily="2" charset="-122"/>
                        </a:rPr>
                        <a:t>1</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tʂ</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260920"/>
                  </a:ext>
                </a:extLst>
              </a:tr>
              <a:tr h="228600">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组合</a:t>
                      </a:r>
                      <a:r>
                        <a:rPr lang="en-US" altLang="zh-CN" sz="2400" b="0" dirty="0">
                          <a:solidFill>
                            <a:schemeClr val="tx1"/>
                          </a:solidFill>
                          <a:latin typeface="宋体" panose="02010600030101010101" pitchFamily="2" charset="-122"/>
                          <a:ea typeface="宋体" panose="02010600030101010101" pitchFamily="2" charset="-122"/>
                        </a:rPr>
                        <a:t>2</a:t>
                      </a:r>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ə</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8925273"/>
                  </a:ext>
                </a:extLst>
              </a:tr>
              <a:tr h="0">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其他可能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p/m/</a:t>
                      </a:r>
                      <a:r>
                        <a:rPr lang="en-US" altLang="zh-CN" sz="24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tʰ</a:t>
                      </a: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/ʦ/ʐ/k/ɕ</a:t>
                      </a:r>
                      <a:r>
                        <a:rPr lang="en-US" altLang="zh-CN" sz="24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24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y</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o/e/</a:t>
                      </a:r>
                      <a:r>
                        <a:rPr lang="en-US" altLang="zh-CN" sz="24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/u/y</a:t>
                      </a:r>
                      <a:r>
                        <a:rPr lang="en-US" altLang="zh-CN" sz="24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/ŋ</a:t>
                      </a:r>
                      <a:endParaRPr lang="zh-CN" altLang="en-US" sz="2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3655702"/>
                  </a:ext>
                </a:extLst>
              </a:tr>
            </a:tbl>
          </a:graphicData>
        </a:graphic>
      </p:graphicFrame>
    </p:spTree>
    <p:extLst>
      <p:ext uri="{BB962C8B-B14F-4D97-AF65-F5344CB8AC3E}">
        <p14:creationId xmlns:p14="http://schemas.microsoft.com/office/powerpoint/2010/main" val="92982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8880255-F8FB-25B9-8D03-0D68D6784E17}"/>
              </a:ext>
            </a:extLst>
          </p:cNvPr>
          <p:cNvSpPr>
            <a:spLocks noGrp="1"/>
          </p:cNvSpPr>
          <p:nvPr>
            <p:ph idx="1"/>
          </p:nvPr>
        </p:nvSpPr>
        <p:spPr>
          <a:xfrm>
            <a:off x="622570" y="193964"/>
            <a:ext cx="10846341" cy="6313840"/>
          </a:xfrm>
        </p:spPr>
        <p:txBody>
          <a:bodyPr>
            <a:normAutofit/>
          </a:bodyPr>
          <a:lstStyle/>
          <a:p>
            <a:r>
              <a:rPr lang="zh-CN" altLang="en-US" dirty="0">
                <a:latin typeface="宋体" panose="02010600030101010101" pitchFamily="2" charset="-122"/>
                <a:ea typeface="宋体" panose="02010600030101010101" pitchFamily="2" charset="-122"/>
              </a:rPr>
              <a:t>组合关系和聚合关系是语言系统中的两种根本关系，是组成语言系统的一个纲。语言中的各级单位都可以构成这两种关系。</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组合规则着眼于结构单位的</a:t>
            </a:r>
            <a:r>
              <a:rPr lang="zh-CN" altLang="en-US" b="1" dirty="0">
                <a:solidFill>
                  <a:srgbClr val="FF0000"/>
                </a:solidFill>
                <a:latin typeface="宋体" panose="02010600030101010101" pitchFamily="2" charset="-122"/>
                <a:ea typeface="宋体" panose="02010600030101010101" pitchFamily="2" charset="-122"/>
              </a:rPr>
              <a:t>横向联系</a:t>
            </a:r>
            <a:r>
              <a:rPr lang="zh-CN" altLang="en-US" dirty="0">
                <a:latin typeface="宋体" panose="02010600030101010101" pitchFamily="2" charset="-122"/>
                <a:ea typeface="宋体" panose="02010600030101010101" pitchFamily="2" charset="-122"/>
              </a:rPr>
              <a:t>，聚合规则着眼于结构单位的</a:t>
            </a:r>
            <a:r>
              <a:rPr lang="zh-CN" altLang="en-US" b="1" dirty="0">
                <a:solidFill>
                  <a:srgbClr val="FF0000"/>
                </a:solidFill>
                <a:latin typeface="宋体" panose="02010600030101010101" pitchFamily="2" charset="-122"/>
                <a:ea typeface="宋体" panose="02010600030101010101" pitchFamily="2" charset="-122"/>
              </a:rPr>
              <a:t>纵向替换</a:t>
            </a:r>
            <a:r>
              <a:rPr lang="zh-CN" altLang="en-US" dirty="0">
                <a:latin typeface="宋体" panose="02010600030101010101" pitchFamily="2" charset="-122"/>
                <a:ea typeface="宋体" panose="02010600030101010101" pitchFamily="2" charset="-122"/>
              </a:rPr>
              <a:t>，所以他们犹如纵、横两轴，每一个结构单位都可以在纵、横两轴的交叉点上找到它的位置。换句话说，每个结构单位都处在既可能同别的成分搭配又可能同别的成分替换的双重关系之中。</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组合关系和聚合关系是有机统一，不可分割的。这是因为聚合关系</a:t>
            </a:r>
            <a:r>
              <a:rPr lang="zh-CN" altLang="en-US" b="1" dirty="0">
                <a:solidFill>
                  <a:srgbClr val="FF0000"/>
                </a:solidFill>
                <a:latin typeface="宋体" panose="02010600030101010101" pitchFamily="2" charset="-122"/>
                <a:ea typeface="宋体" panose="02010600030101010101" pitchFamily="2" charset="-122"/>
              </a:rPr>
              <a:t>潜在</a:t>
            </a:r>
            <a:r>
              <a:rPr lang="zh-CN" altLang="en-US" dirty="0">
                <a:latin typeface="宋体" panose="02010600030101010101" pitchFamily="2" charset="-122"/>
                <a:ea typeface="宋体" panose="02010600030101010101" pitchFamily="2" charset="-122"/>
              </a:rPr>
              <a:t>于系统中，在</a:t>
            </a:r>
            <a:r>
              <a:rPr lang="zh-CN" altLang="en-US" b="1" dirty="0">
                <a:solidFill>
                  <a:srgbClr val="FF0000"/>
                </a:solidFill>
                <a:latin typeface="宋体" panose="02010600030101010101" pitchFamily="2" charset="-122"/>
                <a:ea typeface="宋体" panose="02010600030101010101" pitchFamily="2" charset="-122"/>
              </a:rPr>
              <a:t>现实</a:t>
            </a:r>
            <a:r>
              <a:rPr lang="zh-CN" altLang="en-US" dirty="0">
                <a:latin typeface="宋体" panose="02010600030101010101" pitchFamily="2" charset="-122"/>
                <a:ea typeface="宋体" panose="02010600030101010101" pitchFamily="2" charset="-122"/>
              </a:rPr>
              <a:t>的组合关系中体现出来，没有语言单位的组合，便无法归纳出聚合的类；而组合关系又体现为聚合类的线性序列，没有聚合类的有机组合也便没有各种各样的组合关系，聚合分类是线性组合实现的基础。</a:t>
            </a:r>
          </a:p>
          <a:p>
            <a:r>
              <a:rPr lang="zh-CN" altLang="en-US" dirty="0">
                <a:latin typeface="宋体" panose="02010600030101010101" pitchFamily="2" charset="-122"/>
                <a:ea typeface="宋体" panose="02010600030101010101" pitchFamily="2" charset="-122"/>
              </a:rPr>
              <a:t>正确理解结构的二层性和组合、聚合的运转规则，这是理解语言符号系统的关键。 </a:t>
            </a:r>
          </a:p>
        </p:txBody>
      </p:sp>
      <p:pic>
        <p:nvPicPr>
          <p:cNvPr id="4" name="图片 3">
            <a:extLst>
              <a:ext uri="{FF2B5EF4-FFF2-40B4-BE49-F238E27FC236}">
                <a16:creationId xmlns:a16="http://schemas.microsoft.com/office/drawing/2014/main" id="{86CBAF94-BB88-850B-31AA-AF8231886B1A}"/>
              </a:ext>
            </a:extLst>
          </p:cNvPr>
          <p:cNvPicPr>
            <a:picLocks noChangeAspect="1"/>
          </p:cNvPicPr>
          <p:nvPr/>
        </p:nvPicPr>
        <p:blipFill>
          <a:blip r:embed="rId2"/>
          <a:stretch>
            <a:fillRect/>
          </a:stretch>
        </p:blipFill>
        <p:spPr>
          <a:xfrm>
            <a:off x="4294509" y="5254309"/>
            <a:ext cx="3602981" cy="1488235"/>
          </a:xfrm>
          <a:prstGeom prst="rect">
            <a:avLst/>
          </a:prstGeom>
        </p:spPr>
      </p:pic>
    </p:spTree>
    <p:extLst>
      <p:ext uri="{BB962C8B-B14F-4D97-AF65-F5344CB8AC3E}">
        <p14:creationId xmlns:p14="http://schemas.microsoft.com/office/powerpoint/2010/main" val="38024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C3A35C-0614-46BC-02B8-6BF166596A4A}"/>
              </a:ext>
            </a:extLst>
          </p:cNvPr>
          <p:cNvSpPr>
            <a:spLocks noGrp="1"/>
          </p:cNvSpPr>
          <p:nvPr>
            <p:ph idx="1"/>
          </p:nvPr>
        </p:nvSpPr>
        <p:spPr>
          <a:xfrm>
            <a:off x="632297" y="603115"/>
            <a:ext cx="11050621" cy="5573848"/>
          </a:xfrm>
        </p:spPr>
        <p:txBody>
          <a:bodyPr>
            <a:normAutofit/>
          </a:bodyPr>
          <a:lstStyle/>
          <a:p>
            <a:r>
              <a:rPr lang="zh-CN" altLang="en-US" sz="2400" dirty="0">
                <a:latin typeface="楷体" panose="02010609060101010101" pitchFamily="49" charset="-122"/>
                <a:ea typeface="楷体" panose="02010609060101010101" pitchFamily="49" charset="-122"/>
              </a:rPr>
              <a:t>思考：有了组合关系和聚合关系，句子是不是一定可以了？</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如乔姆斯基的著名例句：</a:t>
            </a:r>
            <a:endParaRPr lang="en-US" altLang="zh-CN" sz="2400" dirty="0">
              <a:latin typeface="楷体" panose="02010609060101010101" pitchFamily="49" charset="-122"/>
              <a:ea typeface="楷体" panose="02010609060101010101" pitchFamily="49" charset="-122"/>
            </a:endParaRPr>
          </a:p>
          <a:p>
            <a:pPr marL="0" indent="0" algn="ctr">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Colorless green ideas sleep furiously.</a:t>
            </a:r>
          </a:p>
          <a:p>
            <a:pPr marL="0" indent="0" algn="ctr">
              <a:buNone/>
            </a:pPr>
            <a:r>
              <a:rPr lang="zh-CN" altLang="en-US" sz="2400" dirty="0">
                <a:latin typeface="楷体" panose="02010609060101010101" pitchFamily="49" charset="-122"/>
                <a:ea typeface="楷体" panose="02010609060101010101" pitchFamily="49" charset="-122"/>
              </a:rPr>
              <a:t>（无色的绿色思想愤怒地睡觉。）</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或者从前页的各聚合类中选出如下的组合</a:t>
            </a:r>
            <a:endParaRPr lang="en-US" altLang="zh-CN" sz="2400" dirty="0">
              <a:latin typeface="楷体" panose="02010609060101010101" pitchFamily="49" charset="-122"/>
              <a:ea typeface="楷体" panose="02010609060101010101" pitchFamily="49" charset="-122"/>
            </a:endParaRPr>
          </a:p>
          <a:p>
            <a:pPr marL="0" indent="0" algn="ctr">
              <a:buNone/>
            </a:pPr>
            <a:r>
              <a:rPr lang="zh-CN" altLang="en-US" sz="2400" dirty="0">
                <a:latin typeface="楷体" panose="02010609060101010101" pitchFamily="49" charset="-122"/>
                <a:ea typeface="楷体" panose="02010609060101010101" pitchFamily="49" charset="-122"/>
              </a:rPr>
              <a:t>小明推球赛。</a:t>
            </a:r>
            <a:endParaRPr lang="en-US" altLang="zh-CN" sz="2400" dirty="0">
              <a:latin typeface="楷体" panose="02010609060101010101" pitchFamily="49" charset="-122"/>
              <a:ea typeface="楷体" panose="02010609060101010101" pitchFamily="49" charset="-122"/>
            </a:endParaRPr>
          </a:p>
          <a:p>
            <a:pPr marL="0" indent="0" algn="ctr">
              <a:buNone/>
            </a:pPr>
            <a:r>
              <a:rPr lang="zh-CN" altLang="en-US" sz="2400" dirty="0">
                <a:latin typeface="楷体" panose="02010609060101010101" pitchFamily="49" charset="-122"/>
                <a:ea typeface="楷体" panose="02010609060101010101" pitchFamily="49" charset="-122"/>
              </a:rPr>
              <a:t>魏璎珞听饭。</a:t>
            </a:r>
            <a:endParaRPr lang="en-US" altLang="zh-CN" sz="2400" dirty="0">
              <a:latin typeface="楷体" panose="02010609060101010101" pitchFamily="49" charset="-122"/>
              <a:ea typeface="楷体" panose="02010609060101010101" pitchFamily="49" charset="-122"/>
            </a:endParaRPr>
          </a:p>
          <a:p>
            <a:pPr marL="0" indent="0" algn="ctr">
              <a:buNone/>
            </a:pPr>
            <a:r>
              <a:rPr lang="zh-CN" altLang="en-US" sz="2400" dirty="0">
                <a:latin typeface="楷体" panose="02010609060101010101" pitchFamily="49" charset="-122"/>
                <a:ea typeface="楷体" panose="02010609060101010101" pitchFamily="49" charset="-122"/>
              </a:rPr>
              <a:t>皇额娘掌掴书。</a:t>
            </a:r>
          </a:p>
          <a:p>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67331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5559F-62CC-D496-2409-47727AD29C08}"/>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三、语言符号系统是人类特有的</a:t>
            </a:r>
          </a:p>
        </p:txBody>
      </p:sp>
      <p:sp>
        <p:nvSpPr>
          <p:cNvPr id="3" name="内容占位符 2">
            <a:extLst>
              <a:ext uri="{FF2B5EF4-FFF2-40B4-BE49-F238E27FC236}">
                <a16:creationId xmlns:a16="http://schemas.microsoft.com/office/drawing/2014/main" id="{55AB0BFC-2D3D-7296-690A-C265839FAB85}"/>
              </a:ext>
            </a:extLst>
          </p:cNvPr>
          <p:cNvSpPr>
            <a:spLocks noGrp="1"/>
          </p:cNvSpPr>
          <p:nvPr>
            <p:ph idx="1"/>
          </p:nvPr>
        </p:nvSpPr>
        <p:spPr>
          <a:xfrm>
            <a:off x="535021" y="1825625"/>
            <a:ext cx="11225719" cy="4895686"/>
          </a:xfrm>
        </p:spPr>
        <p:txBody>
          <a:bodyPr/>
          <a:lstStyle/>
          <a:p>
            <a:pPr marL="0" indent="0">
              <a:buNone/>
            </a:pPr>
            <a:r>
              <a:rPr lang="zh-CN" altLang="en-US" dirty="0">
                <a:latin typeface="宋体" panose="02010600030101010101" pitchFamily="2" charset="-122"/>
                <a:ea typeface="宋体" panose="02010600030101010101" pitchFamily="2" charset="-122"/>
              </a:rPr>
              <a:t>（一）人类语言符号和其他动物“语言”的根本区别</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动物的“语言”</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EECFB460-732B-3F5E-7D58-797DF4BD5469}"/>
              </a:ext>
            </a:extLst>
          </p:cNvPr>
          <p:cNvPicPr>
            <a:picLocks noChangeAspect="1"/>
          </p:cNvPicPr>
          <p:nvPr/>
        </p:nvPicPr>
        <p:blipFill>
          <a:blip r:embed="rId2"/>
          <a:stretch>
            <a:fillRect/>
          </a:stretch>
        </p:blipFill>
        <p:spPr>
          <a:xfrm>
            <a:off x="431260" y="3000080"/>
            <a:ext cx="3474956" cy="2316637"/>
          </a:xfrm>
          <a:prstGeom prst="rect">
            <a:avLst/>
          </a:prstGeom>
        </p:spPr>
      </p:pic>
      <p:pic>
        <p:nvPicPr>
          <p:cNvPr id="5" name="图片 4">
            <a:extLst>
              <a:ext uri="{FF2B5EF4-FFF2-40B4-BE49-F238E27FC236}">
                <a16:creationId xmlns:a16="http://schemas.microsoft.com/office/drawing/2014/main" id="{CC738D21-ECBD-CFB2-9BC7-E202B894B8FF}"/>
              </a:ext>
            </a:extLst>
          </p:cNvPr>
          <p:cNvPicPr>
            <a:picLocks noChangeAspect="1"/>
          </p:cNvPicPr>
          <p:nvPr/>
        </p:nvPicPr>
        <p:blipFill>
          <a:blip r:embed="rId3"/>
          <a:stretch>
            <a:fillRect/>
          </a:stretch>
        </p:blipFill>
        <p:spPr>
          <a:xfrm>
            <a:off x="4270414" y="3000080"/>
            <a:ext cx="3651171" cy="2316637"/>
          </a:xfrm>
          <a:prstGeom prst="rect">
            <a:avLst/>
          </a:prstGeom>
        </p:spPr>
      </p:pic>
      <p:pic>
        <p:nvPicPr>
          <p:cNvPr id="6" name="图片 5">
            <a:extLst>
              <a:ext uri="{FF2B5EF4-FFF2-40B4-BE49-F238E27FC236}">
                <a16:creationId xmlns:a16="http://schemas.microsoft.com/office/drawing/2014/main" id="{A5AE496E-AB63-65D1-5FC2-09E398A2CD6E}"/>
              </a:ext>
            </a:extLst>
          </p:cNvPr>
          <p:cNvPicPr>
            <a:picLocks noChangeAspect="1"/>
          </p:cNvPicPr>
          <p:nvPr/>
        </p:nvPicPr>
        <p:blipFill>
          <a:blip r:embed="rId4"/>
          <a:stretch>
            <a:fillRect/>
          </a:stretch>
        </p:blipFill>
        <p:spPr>
          <a:xfrm>
            <a:off x="8393065" y="3000080"/>
            <a:ext cx="3088850" cy="2316637"/>
          </a:xfrm>
          <a:prstGeom prst="rect">
            <a:avLst/>
          </a:prstGeom>
        </p:spPr>
      </p:pic>
    </p:spTree>
    <p:extLst>
      <p:ext uri="{BB962C8B-B14F-4D97-AF65-F5344CB8AC3E}">
        <p14:creationId xmlns:p14="http://schemas.microsoft.com/office/powerpoint/2010/main" val="11727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58D8451-5124-66FD-C581-3B7AFE00E6FF}"/>
              </a:ext>
            </a:extLst>
          </p:cNvPr>
          <p:cNvSpPr>
            <a:spLocks noGrp="1"/>
          </p:cNvSpPr>
          <p:nvPr>
            <p:ph idx="1"/>
          </p:nvPr>
        </p:nvSpPr>
        <p:spPr>
          <a:xfrm>
            <a:off x="386499" y="254524"/>
            <a:ext cx="11434713" cy="6315958"/>
          </a:xfrm>
        </p:spPr>
        <p:txBody>
          <a:bodyPr/>
          <a:lstStyle/>
          <a:p>
            <a:r>
              <a:rPr lang="zh-CN" altLang="en-US" b="0" i="0" u="none" strike="noStrike" dirty="0">
                <a:effectLst/>
                <a:latin typeface="宋体" panose="02010600030101010101" pitchFamily="2" charset="-122"/>
                <a:ea typeface="宋体" panose="02010600030101010101" pitchFamily="2" charset="-122"/>
              </a:rPr>
              <a:t>人类语言和所谓动物“语言”的根本区别</a:t>
            </a:r>
            <a:endParaRPr lang="zh-CN" altLang="zh-CN" b="0" i="0" u="none" strike="noStrike" dirty="0">
              <a:effectLst/>
              <a:latin typeface="Arial" panose="020B0604020202020204" pitchFamily="34" charset="0"/>
            </a:endParaRPr>
          </a:p>
          <a:p>
            <a:endParaRPr lang="en-US" altLang="zh-CN" b="0" i="0" u="none" strike="noStrike" dirty="0">
              <a:effectLst/>
              <a:latin typeface="Arial" panose="020B0604020202020204" pitchFamily="34" charset="0"/>
            </a:endParaRPr>
          </a:p>
          <a:p>
            <a:endParaRPr lang="en-US" altLang="zh-CN" dirty="0">
              <a:latin typeface="Arial" panose="020B0604020202020204" pitchFamily="34" charset="0"/>
            </a:endParaRPr>
          </a:p>
          <a:p>
            <a:endParaRPr lang="en-US" altLang="zh-CN" b="0" i="0" u="none" strike="noStrike" dirty="0">
              <a:effectLst/>
              <a:latin typeface="Arial" panose="020B0604020202020204" pitchFamily="34" charset="0"/>
            </a:endParaRPr>
          </a:p>
          <a:p>
            <a:endParaRPr lang="en-US" altLang="zh-CN" dirty="0">
              <a:latin typeface="Arial" panose="020B0604020202020204" pitchFamily="34" charset="0"/>
            </a:endParaRPr>
          </a:p>
          <a:p>
            <a:endParaRPr lang="en-US" altLang="zh-CN" b="0" i="0" u="none" strike="noStrike" dirty="0">
              <a:effectLst/>
              <a:latin typeface="Arial" panose="020B0604020202020204" pitchFamily="34" charset="0"/>
            </a:endParaRPr>
          </a:p>
          <a:p>
            <a:endParaRPr lang="en-US" altLang="zh-CN" dirty="0">
              <a:latin typeface="Arial" panose="020B0604020202020204" pitchFamily="34" charset="0"/>
            </a:endParaRPr>
          </a:p>
          <a:p>
            <a:endParaRPr lang="en-US" altLang="zh-CN" b="0" i="0" u="none" strike="noStrike" dirty="0">
              <a:effectLst/>
              <a:latin typeface="Arial" panose="020B0604020202020204" pitchFamily="34" charset="0"/>
            </a:endParaRPr>
          </a:p>
          <a:p>
            <a:r>
              <a:rPr lang="zh-CN" altLang="en-US" dirty="0">
                <a:latin typeface="宋体" panose="02010600030101010101" pitchFamily="2" charset="-122"/>
                <a:ea typeface="宋体" panose="02010600030101010101" pitchFamily="2" charset="-122"/>
              </a:rPr>
              <a:t>语言是人类独有的交际工具。</a:t>
            </a:r>
            <a:endParaRPr lang="zh-CN" altLang="zh-CN" b="0" i="0" u="none" strike="noStrike" dirty="0">
              <a:effectLst/>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aphicFrame>
        <p:nvGraphicFramePr>
          <p:cNvPr id="5" name="表格 5">
            <a:extLst>
              <a:ext uri="{FF2B5EF4-FFF2-40B4-BE49-F238E27FC236}">
                <a16:creationId xmlns:a16="http://schemas.microsoft.com/office/drawing/2014/main" id="{25C70D9C-E45A-69E7-FB17-82C4CE42BD63}"/>
              </a:ext>
            </a:extLst>
          </p:cNvPr>
          <p:cNvGraphicFramePr>
            <a:graphicFrameLocks noGrp="1"/>
          </p:cNvGraphicFramePr>
          <p:nvPr>
            <p:extLst>
              <p:ext uri="{D42A27DB-BD31-4B8C-83A1-F6EECF244321}">
                <p14:modId xmlns:p14="http://schemas.microsoft.com/office/powerpoint/2010/main" val="2557018972"/>
              </p:ext>
            </p:extLst>
          </p:nvPr>
        </p:nvGraphicFramePr>
        <p:xfrm>
          <a:off x="609345" y="901082"/>
          <a:ext cx="6449438" cy="3200400"/>
        </p:xfrm>
        <a:graphic>
          <a:graphicData uri="http://schemas.openxmlformats.org/drawingml/2006/table">
            <a:tbl>
              <a:tblPr firstRow="1" bandRow="1">
                <a:tableStyleId>{5C22544A-7EE6-4342-B048-85BDC9FD1C3A}</a:tableStyleId>
              </a:tblPr>
              <a:tblGrid>
                <a:gridCol w="2963177">
                  <a:extLst>
                    <a:ext uri="{9D8B030D-6E8A-4147-A177-3AD203B41FA5}">
                      <a16:colId xmlns:a16="http://schemas.microsoft.com/office/drawing/2014/main" val="745886239"/>
                    </a:ext>
                  </a:extLst>
                </a:gridCol>
                <a:gridCol w="1511546">
                  <a:extLst>
                    <a:ext uri="{9D8B030D-6E8A-4147-A177-3AD203B41FA5}">
                      <a16:colId xmlns:a16="http://schemas.microsoft.com/office/drawing/2014/main" val="1570364002"/>
                    </a:ext>
                  </a:extLst>
                </a:gridCol>
                <a:gridCol w="1974715">
                  <a:extLst>
                    <a:ext uri="{9D8B030D-6E8A-4147-A177-3AD203B41FA5}">
                      <a16:colId xmlns:a16="http://schemas.microsoft.com/office/drawing/2014/main" val="3863976559"/>
                    </a:ext>
                  </a:extLst>
                </a:gridCol>
              </a:tblGrid>
              <a:tr h="370840">
                <a:tc>
                  <a:txBody>
                    <a:bodyPr/>
                    <a:lstStyle/>
                    <a:p>
                      <a:endParaRPr lang="zh-CN" altLang="en-US" sz="2400" b="0" dirty="0">
                        <a:solidFill>
                          <a:schemeClr val="tx1"/>
                        </a:solidFill>
                        <a:latin typeface="宋体" panose="02010600030101010101" pitchFamily="2" charset="-122"/>
                        <a:ea typeface="宋体" panose="0201060003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人类语言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动物“语言”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7589778"/>
                  </a:ext>
                </a:extLst>
              </a:tr>
              <a:tr h="370840">
                <a:tc>
                  <a:txBody>
                    <a:bodyPr/>
                    <a:lstStyle/>
                    <a:p>
                      <a:r>
                        <a:rPr lang="zh-CN" altLang="en-US" sz="2400" b="0" dirty="0">
                          <a:solidFill>
                            <a:schemeClr val="tx1"/>
                          </a:solidFill>
                          <a:latin typeface="宋体" panose="02010600030101010101" pitchFamily="2" charset="-122"/>
                          <a:ea typeface="宋体" panose="02010600030101010101" pitchFamily="2" charset="-122"/>
                        </a:rPr>
                        <a:t>任意性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41356"/>
                  </a:ext>
                </a:extLst>
              </a:tr>
              <a:tr h="370840">
                <a:tc>
                  <a:txBody>
                    <a:bodyPr/>
                    <a:lstStyle/>
                    <a:p>
                      <a:r>
                        <a:rPr lang="zh-CN" altLang="en-US" sz="2400" b="0" dirty="0">
                          <a:solidFill>
                            <a:schemeClr val="tx1"/>
                          </a:solidFill>
                          <a:latin typeface="宋体" panose="02010600030101010101" pitchFamily="2" charset="-122"/>
                          <a:ea typeface="宋体" panose="02010600030101010101" pitchFamily="2" charset="-122"/>
                        </a:rPr>
                        <a:t>单位的明晰性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4780419"/>
                  </a:ext>
                </a:extLst>
              </a:tr>
              <a:tr h="370840">
                <a:tc>
                  <a:txBody>
                    <a:bodyPr/>
                    <a:lstStyle/>
                    <a:p>
                      <a:r>
                        <a:rPr lang="zh-CN" altLang="en-US" sz="2400" b="0" dirty="0">
                          <a:solidFill>
                            <a:schemeClr val="tx1"/>
                          </a:solidFill>
                          <a:latin typeface="宋体" panose="02010600030101010101" pitchFamily="2" charset="-122"/>
                          <a:ea typeface="宋体" panose="02010600030101010101" pitchFamily="2" charset="-122"/>
                        </a:rPr>
                        <a:t>结构的二层性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6925428"/>
                  </a:ext>
                </a:extLst>
              </a:tr>
              <a:tr h="370840">
                <a:tc>
                  <a:txBody>
                    <a:bodyPr/>
                    <a:lstStyle/>
                    <a:p>
                      <a:r>
                        <a:rPr lang="zh-CN" altLang="en-US" sz="2400" b="0" dirty="0">
                          <a:solidFill>
                            <a:schemeClr val="tx1"/>
                          </a:solidFill>
                          <a:latin typeface="宋体" panose="02010600030101010101" pitchFamily="2" charset="-122"/>
                          <a:ea typeface="宋体" panose="02010600030101010101" pitchFamily="2" charset="-122"/>
                        </a:rPr>
                        <a:t>能产性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1613627"/>
                  </a:ext>
                </a:extLst>
              </a:tr>
              <a:tr h="370840">
                <a:tc>
                  <a:txBody>
                    <a:bodyPr/>
                    <a:lstStyle/>
                    <a:p>
                      <a:r>
                        <a:rPr lang="zh-CN" altLang="en-US" sz="2400" b="0" dirty="0">
                          <a:solidFill>
                            <a:schemeClr val="tx1"/>
                          </a:solidFill>
                          <a:latin typeface="宋体" panose="02010600030101010101" pitchFamily="2" charset="-122"/>
                          <a:ea typeface="宋体" panose="02010600030101010101" pitchFamily="2" charset="-122"/>
                        </a:rPr>
                        <a:t>传授性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629259"/>
                  </a:ext>
                </a:extLst>
              </a:tr>
              <a:tr h="370840">
                <a:tc>
                  <a:txBody>
                    <a:bodyPr/>
                    <a:lstStyle/>
                    <a:p>
                      <a:r>
                        <a:rPr lang="zh-CN" altLang="en-US" sz="2400" b="0" dirty="0">
                          <a:solidFill>
                            <a:schemeClr val="tx1"/>
                          </a:solidFill>
                          <a:latin typeface="宋体" panose="02010600030101010101" pitchFamily="2" charset="-122"/>
                          <a:ea typeface="宋体" panose="02010600030101010101" pitchFamily="2" charset="-122"/>
                        </a:rPr>
                        <a:t>不受时、地环境限制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宋体" panose="02010600030101010101" pitchFamily="2" charset="-122"/>
                          <a:ea typeface="宋体" panose="02010600030101010101" pitchFamily="2"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5892706"/>
                  </a:ext>
                </a:extLst>
              </a:tr>
            </a:tbl>
          </a:graphicData>
        </a:graphic>
      </p:graphicFrame>
      <p:pic>
        <p:nvPicPr>
          <p:cNvPr id="2" name="图片 1">
            <a:extLst>
              <a:ext uri="{FF2B5EF4-FFF2-40B4-BE49-F238E27FC236}">
                <a16:creationId xmlns:a16="http://schemas.microsoft.com/office/drawing/2014/main" id="{53E82C39-C09B-E504-A613-EBC0C9C61156}"/>
              </a:ext>
            </a:extLst>
          </p:cNvPr>
          <p:cNvPicPr>
            <a:picLocks noChangeAspect="1"/>
          </p:cNvPicPr>
          <p:nvPr/>
        </p:nvPicPr>
        <p:blipFill rotWithShape="1">
          <a:blip r:embed="rId2"/>
          <a:srcRect l="19650" r="16741"/>
          <a:stretch/>
        </p:blipFill>
        <p:spPr>
          <a:xfrm>
            <a:off x="7443201" y="-16497"/>
            <a:ext cx="4362300" cy="6858000"/>
          </a:xfrm>
          <a:prstGeom prst="rect">
            <a:avLst/>
          </a:prstGeom>
        </p:spPr>
      </p:pic>
    </p:spTree>
    <p:extLst>
      <p:ext uri="{BB962C8B-B14F-4D97-AF65-F5344CB8AC3E}">
        <p14:creationId xmlns:p14="http://schemas.microsoft.com/office/powerpoint/2010/main" val="354560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60D8DE-CB4D-FF74-5493-79696F270AA2}"/>
              </a:ext>
            </a:extLst>
          </p:cNvPr>
          <p:cNvSpPr>
            <a:spLocks noGrp="1"/>
          </p:cNvSpPr>
          <p:nvPr>
            <p:ph idx="1"/>
          </p:nvPr>
        </p:nvSpPr>
        <p:spPr>
          <a:xfrm>
            <a:off x="77821" y="593889"/>
            <a:ext cx="9231549" cy="5748545"/>
          </a:xfrm>
        </p:spPr>
        <p:txBody>
          <a:bodyPr>
            <a:normAutofit/>
          </a:bodyPr>
          <a:lstStyle/>
          <a:p>
            <a:pPr marL="0" indent="0">
              <a:buNone/>
            </a:pPr>
            <a:r>
              <a:rPr lang="zh-CN" altLang="en-US" dirty="0">
                <a:latin typeface="宋体" panose="02010600030101010101" pitchFamily="2" charset="-122"/>
                <a:ea typeface="宋体" panose="02010600030101010101" pitchFamily="2" charset="-122"/>
              </a:rPr>
              <a:t>（二）语言是其他动物和人类之间无法逾越的鸿沟</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黑猩猩：与人类关系最近，可以使用工具，经过训练可以学会</a:t>
            </a:r>
            <a:r>
              <a:rPr lang="en-US" altLang="zh-CN" dirty="0">
                <a:latin typeface="宋体" panose="02010600030101010101" pitchFamily="2" charset="-122"/>
                <a:ea typeface="宋体" panose="02010600030101010101" pitchFamily="2" charset="-122"/>
              </a:rPr>
              <a:t>100</a:t>
            </a:r>
            <a:r>
              <a:rPr lang="zh-CN" altLang="en-US" dirty="0">
                <a:latin typeface="宋体" panose="02010600030101010101" pitchFamily="2" charset="-122"/>
                <a:ea typeface="宋体" panose="02010600030101010101" pitchFamily="2" charset="-122"/>
              </a:rPr>
              <a:t>多个手势语。但舌头、声带的生理构造与人不同，无法说话，也达不到人类的智力，故无法掌握复杂的人类语言。</a:t>
            </a:r>
            <a:endParaRPr lang="en-US" altLang="zh-CN" dirty="0">
              <a:latin typeface="宋体" panose="02010600030101010101" pitchFamily="2" charset="-122"/>
              <a:ea typeface="宋体" panose="02010600030101010101" pitchFamily="2" charset="-122"/>
            </a:endParaRPr>
          </a:p>
        </p:txBody>
      </p:sp>
      <p:pic>
        <p:nvPicPr>
          <p:cNvPr id="2" name="内容占位符 5">
            <a:extLst>
              <a:ext uri="{FF2B5EF4-FFF2-40B4-BE49-F238E27FC236}">
                <a16:creationId xmlns:a16="http://schemas.microsoft.com/office/drawing/2014/main" id="{21BF906F-A276-9AC1-6C88-568E62733948}"/>
              </a:ext>
            </a:extLst>
          </p:cNvPr>
          <p:cNvPicPr>
            <a:picLocks noChangeAspect="1"/>
          </p:cNvPicPr>
          <p:nvPr/>
        </p:nvPicPr>
        <p:blipFill rotWithShape="1">
          <a:blip r:embed="rId2">
            <a:extLst>
              <a:ext uri="{28A0092B-C50C-407E-A947-70E740481C1C}">
                <a14:useLocalDpi xmlns:a14="http://schemas.microsoft.com/office/drawing/2010/main" val="0"/>
              </a:ext>
            </a:extLst>
          </a:blip>
          <a:srcRect l="4929" r="4774"/>
          <a:stretch/>
        </p:blipFill>
        <p:spPr>
          <a:xfrm>
            <a:off x="359526" y="2869732"/>
            <a:ext cx="8949844" cy="3681898"/>
          </a:xfrm>
          <a:prstGeom prst="rect">
            <a:avLst/>
          </a:prstGeom>
        </p:spPr>
      </p:pic>
      <p:pic>
        <p:nvPicPr>
          <p:cNvPr id="7" name="图片 6">
            <a:extLst>
              <a:ext uri="{FF2B5EF4-FFF2-40B4-BE49-F238E27FC236}">
                <a16:creationId xmlns:a16="http://schemas.microsoft.com/office/drawing/2014/main" id="{26DA8BC5-A583-B33F-71FF-75FCC1D8DB35}"/>
              </a:ext>
            </a:extLst>
          </p:cNvPr>
          <p:cNvPicPr>
            <a:picLocks noChangeAspect="1"/>
          </p:cNvPicPr>
          <p:nvPr/>
        </p:nvPicPr>
        <p:blipFill>
          <a:blip r:embed="rId3"/>
          <a:stretch>
            <a:fillRect/>
          </a:stretch>
        </p:blipFill>
        <p:spPr>
          <a:xfrm>
            <a:off x="9183873" y="306370"/>
            <a:ext cx="3008127" cy="3024000"/>
          </a:xfrm>
          <a:prstGeom prst="rect">
            <a:avLst/>
          </a:prstGeom>
        </p:spPr>
      </p:pic>
    </p:spTree>
    <p:extLst>
      <p:ext uri="{BB962C8B-B14F-4D97-AF65-F5344CB8AC3E}">
        <p14:creationId xmlns:p14="http://schemas.microsoft.com/office/powerpoint/2010/main" val="423933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3EBC1-FDEC-6A1A-4D8F-4D9951DD62E0}"/>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A8C2D3BC-857D-E02C-1557-6CB7F678A841}"/>
              </a:ext>
            </a:extLst>
          </p:cNvPr>
          <p:cNvSpPr txBox="1">
            <a:spLocks noGrp="1"/>
          </p:cNvSpPr>
          <p:nvPr>
            <p:ph idx="1"/>
          </p:nvPr>
        </p:nvSpPr>
        <p:spPr>
          <a:xfrm>
            <a:off x="838200" y="1825625"/>
            <a:ext cx="10515600" cy="480131"/>
          </a:xfrm>
          <a:prstGeom prst="rect">
            <a:avLst/>
          </a:prstGeom>
          <a:noFill/>
        </p:spPr>
        <p:txBody>
          <a:bodyPr wrap="square">
            <a:spAutoFit/>
          </a:bodyPr>
          <a:lstStyle/>
          <a:p>
            <a:endParaRPr lang="zh-CN" altLang="en-US" dirty="0"/>
          </a:p>
        </p:txBody>
      </p:sp>
      <p:sp>
        <p:nvSpPr>
          <p:cNvPr id="7" name="文本框 6">
            <a:extLst>
              <a:ext uri="{FF2B5EF4-FFF2-40B4-BE49-F238E27FC236}">
                <a16:creationId xmlns:a16="http://schemas.microsoft.com/office/drawing/2014/main" id="{0802A4F0-FF78-5EE2-F2D9-4042CA7843E5}"/>
              </a:ext>
            </a:extLst>
          </p:cNvPr>
          <p:cNvSpPr txBox="1"/>
          <p:nvPr/>
        </p:nvSpPr>
        <p:spPr>
          <a:xfrm>
            <a:off x="838200" y="5541784"/>
            <a:ext cx="6098874" cy="830997"/>
          </a:xfrm>
          <a:prstGeom prst="rect">
            <a:avLst/>
          </a:prstGeom>
          <a:noFill/>
        </p:spPr>
        <p:txBody>
          <a:bodyPr wrap="square">
            <a:spAutoFit/>
          </a:bodyPr>
          <a:lstStyle/>
          <a:p>
            <a:r>
              <a:rPr lang="zh-CN" altLang="zh-CN" sz="2400" dirty="0">
                <a:solidFill>
                  <a:srgbClr val="3E3E3E"/>
                </a:solidFill>
                <a:effectLst/>
                <a:ea typeface="微软雅黑" panose="020B0503020204020204" pitchFamily="34" charset="-122"/>
                <a:cs typeface="Times New Roman" panose="02020603050405020304" pitchFamily="18" charset="0"/>
              </a:rPr>
              <a:t>长臂猿、红毛猩猩、黑猩猩、大猩猩、人类（图</a:t>
            </a:r>
            <a:r>
              <a:rPr lang="en-US" altLang="zh-CN" sz="2400" dirty="0">
                <a:solidFill>
                  <a:srgbClr val="3E3E3E"/>
                </a:solidFill>
                <a:effectLst/>
                <a:ea typeface="微软雅黑" panose="020B0503020204020204" pitchFamily="34" charset="-122"/>
                <a:cs typeface="Times New Roman" panose="02020603050405020304" pitchFamily="18" charset="0"/>
              </a:rPr>
              <a:t>1</a:t>
            </a:r>
            <a:r>
              <a:rPr lang="zh-CN" altLang="zh-CN" sz="2400" dirty="0">
                <a:solidFill>
                  <a:srgbClr val="3E3E3E"/>
                </a:solidFill>
                <a:effectLst/>
                <a:ea typeface="微软雅黑" panose="020B0503020204020204" pitchFamily="34" charset="-122"/>
                <a:cs typeface="Times New Roman" panose="02020603050405020304" pitchFamily="18" charset="0"/>
              </a:rPr>
              <a:t>）</a:t>
            </a:r>
            <a:r>
              <a:rPr lang="zh-CN" altLang="zh-CN" sz="800" dirty="0">
                <a:solidFill>
                  <a:srgbClr val="3E3E3E"/>
                </a:solidFill>
                <a:effectLst/>
                <a:ea typeface="微软雅黑" panose="020B0503020204020204" pitchFamily="34" charset="-122"/>
                <a:cs typeface="Times New Roman" panose="02020603050405020304" pitchFamily="18" charset="0"/>
              </a:rPr>
              <a:t>：</a:t>
            </a:r>
            <a:endParaRPr lang="zh-CN" altLang="en-US" dirty="0"/>
          </a:p>
        </p:txBody>
      </p:sp>
      <p:sp>
        <p:nvSpPr>
          <p:cNvPr id="9" name="文本框 8">
            <a:extLst>
              <a:ext uri="{FF2B5EF4-FFF2-40B4-BE49-F238E27FC236}">
                <a16:creationId xmlns:a16="http://schemas.microsoft.com/office/drawing/2014/main" id="{D1131353-F83D-B41B-9CE5-12D736BB2F79}"/>
              </a:ext>
            </a:extLst>
          </p:cNvPr>
          <p:cNvSpPr txBox="1"/>
          <p:nvPr/>
        </p:nvSpPr>
        <p:spPr>
          <a:xfrm>
            <a:off x="6937074" y="5550904"/>
            <a:ext cx="5211683" cy="646331"/>
          </a:xfrm>
          <a:prstGeom prst="rect">
            <a:avLst/>
          </a:prstGeom>
          <a:noFill/>
        </p:spPr>
        <p:txBody>
          <a:bodyPr wrap="none" rtlCol="0">
            <a:spAutoFit/>
          </a:bodyPr>
          <a:lstStyle/>
          <a:p>
            <a:r>
              <a:rPr lang="zh-CN" altLang="en-US" dirty="0"/>
              <a:t>脑容量：人类（</a:t>
            </a:r>
            <a:r>
              <a:rPr lang="en-US" altLang="zh-CN" dirty="0"/>
              <a:t>1129-1685</a:t>
            </a:r>
            <a:r>
              <a:rPr lang="zh-CN" altLang="en-US" dirty="0"/>
              <a:t>）</a:t>
            </a:r>
            <a:r>
              <a:rPr lang="en-US" altLang="zh-CN" dirty="0"/>
              <a:t>-</a:t>
            </a:r>
            <a:r>
              <a:rPr lang="zh-CN" altLang="en-US" dirty="0"/>
              <a:t>黑猩猩（</a:t>
            </a:r>
            <a:r>
              <a:rPr lang="en-US" altLang="zh-CN" dirty="0"/>
              <a:t>230-415</a:t>
            </a:r>
            <a:r>
              <a:rPr lang="zh-CN" altLang="en-US" dirty="0"/>
              <a:t>）</a:t>
            </a:r>
            <a:endParaRPr lang="en-US" altLang="zh-CN" dirty="0"/>
          </a:p>
          <a:p>
            <a:r>
              <a:rPr lang="zh-CN" altLang="en-US" dirty="0"/>
              <a:t>大猩猩（</a:t>
            </a:r>
            <a:r>
              <a:rPr lang="en-US" altLang="zh-CN" dirty="0"/>
              <a:t>400-565</a:t>
            </a:r>
            <a:r>
              <a:rPr lang="zh-CN" altLang="en-US" dirty="0"/>
              <a:t>）</a:t>
            </a:r>
          </a:p>
        </p:txBody>
      </p:sp>
      <p:pic>
        <p:nvPicPr>
          <p:cNvPr id="5" name="图片 4">
            <a:extLst>
              <a:ext uri="{FF2B5EF4-FFF2-40B4-BE49-F238E27FC236}">
                <a16:creationId xmlns:a16="http://schemas.microsoft.com/office/drawing/2014/main" id="{28B2AC13-331B-652A-F16F-2E2EEE287661}"/>
              </a:ext>
            </a:extLst>
          </p:cNvPr>
          <p:cNvPicPr>
            <a:picLocks noChangeAspect="1"/>
          </p:cNvPicPr>
          <p:nvPr/>
        </p:nvPicPr>
        <p:blipFill>
          <a:blip r:embed="rId2"/>
          <a:stretch>
            <a:fillRect/>
          </a:stretch>
        </p:blipFill>
        <p:spPr>
          <a:xfrm>
            <a:off x="5588668" y="2584533"/>
            <a:ext cx="6019800" cy="2790825"/>
          </a:xfrm>
          <a:prstGeom prst="rect">
            <a:avLst/>
          </a:prstGeom>
        </p:spPr>
      </p:pic>
      <p:pic>
        <p:nvPicPr>
          <p:cNvPr id="11" name="图片 10">
            <a:extLst>
              <a:ext uri="{FF2B5EF4-FFF2-40B4-BE49-F238E27FC236}">
                <a16:creationId xmlns:a16="http://schemas.microsoft.com/office/drawing/2014/main" id="{5E459A2C-6261-701F-B67D-F77DDA429493}"/>
              </a:ext>
            </a:extLst>
          </p:cNvPr>
          <p:cNvPicPr>
            <a:picLocks noChangeAspect="1"/>
          </p:cNvPicPr>
          <p:nvPr/>
        </p:nvPicPr>
        <p:blipFill>
          <a:blip r:embed="rId3"/>
          <a:stretch>
            <a:fillRect/>
          </a:stretch>
        </p:blipFill>
        <p:spPr>
          <a:xfrm>
            <a:off x="523875" y="2331454"/>
            <a:ext cx="5572125" cy="3219450"/>
          </a:xfrm>
          <a:prstGeom prst="rect">
            <a:avLst/>
          </a:prstGeom>
        </p:spPr>
      </p:pic>
    </p:spTree>
    <p:extLst>
      <p:ext uri="{BB962C8B-B14F-4D97-AF65-F5344CB8AC3E}">
        <p14:creationId xmlns:p14="http://schemas.microsoft.com/office/powerpoint/2010/main" val="2687733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0A1F11-AD4A-9536-E7FC-C7577EB37546}"/>
              </a:ext>
            </a:extLst>
          </p:cNvPr>
          <p:cNvSpPr>
            <a:spLocks noGrp="1"/>
          </p:cNvSpPr>
          <p:nvPr>
            <p:ph idx="1"/>
          </p:nvPr>
        </p:nvSpPr>
        <p:spPr>
          <a:xfrm>
            <a:off x="603315" y="810705"/>
            <a:ext cx="11067069" cy="5552388"/>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鹦鹉：发音器官特殊，模仿能力强，可以模仿人类说话。但大脑皮层不发达，没有思想和意识，故只是一种条件反射、机械模仿，不可能懂得人类语言的含义。</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鹦鹉学舌</a:t>
            </a:r>
            <a:endParaRPr kumimoji="0" lang="en-US" altLang="zh-CN"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endParaRPr lang="zh-CN" altLang="en-US" dirty="0"/>
          </a:p>
        </p:txBody>
      </p:sp>
      <p:pic>
        <p:nvPicPr>
          <p:cNvPr id="5" name="图片 4">
            <a:extLst>
              <a:ext uri="{FF2B5EF4-FFF2-40B4-BE49-F238E27FC236}">
                <a16:creationId xmlns:a16="http://schemas.microsoft.com/office/drawing/2014/main" id="{896EB17D-12A4-9761-B0E6-5118BB6E0200}"/>
              </a:ext>
            </a:extLst>
          </p:cNvPr>
          <p:cNvPicPr>
            <a:picLocks noChangeAspect="1"/>
          </p:cNvPicPr>
          <p:nvPr/>
        </p:nvPicPr>
        <p:blipFill>
          <a:blip r:embed="rId2"/>
          <a:stretch>
            <a:fillRect/>
          </a:stretch>
        </p:blipFill>
        <p:spPr>
          <a:xfrm>
            <a:off x="4818777" y="2626696"/>
            <a:ext cx="2554445" cy="1920406"/>
          </a:xfrm>
          <a:prstGeom prst="rect">
            <a:avLst/>
          </a:prstGeom>
        </p:spPr>
      </p:pic>
    </p:spTree>
    <p:extLst>
      <p:ext uri="{BB962C8B-B14F-4D97-AF65-F5344CB8AC3E}">
        <p14:creationId xmlns:p14="http://schemas.microsoft.com/office/powerpoint/2010/main" val="278476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FB531C-56BA-3809-2506-505FEDBF185B}"/>
              </a:ext>
            </a:extLst>
          </p:cNvPr>
          <p:cNvSpPr>
            <a:spLocks noGrp="1"/>
          </p:cNvSpPr>
          <p:nvPr>
            <p:ph idx="1"/>
          </p:nvPr>
        </p:nvSpPr>
        <p:spPr>
          <a:xfrm>
            <a:off x="321013" y="379379"/>
            <a:ext cx="11585642" cy="6113496"/>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只有人类才具有语言能力主要由两方面的原因</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）掌握语言需要有发达的大脑，也就是说要有抽象思维能力；</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）掌握语言要有灵活的发音器官，也就是说要有发音能力。</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只有人类才同时具有抽象思维能力和灵活的发音能力，二者的结合表现为人类的语言能力。</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这种能力是人类经过千百万年的进化而形成的，是人类和其他动物的根本区别之一。</a:t>
            </a:r>
          </a:p>
          <a:p>
            <a:r>
              <a:rPr lang="zh-CN" altLang="en-US" dirty="0">
                <a:latin typeface="宋体" panose="02010600030101010101" pitchFamily="2" charset="-122"/>
                <a:ea typeface="宋体" panose="02010600030101010101" pitchFamily="2" charset="-122"/>
              </a:rPr>
              <a:t>正是由于有了语言能力，儿童才能在短短几年内掌握一门语言。而其他动物不具备先天的语言能力，因此无论怎样努力，都无法让动物学会语言。</a:t>
            </a:r>
          </a:p>
          <a:p>
            <a:endParaRPr lang="zh-CN" altLang="en-US" dirty="0"/>
          </a:p>
        </p:txBody>
      </p:sp>
      <p:sp>
        <p:nvSpPr>
          <p:cNvPr id="4" name="文本框 3">
            <a:extLst>
              <a:ext uri="{FF2B5EF4-FFF2-40B4-BE49-F238E27FC236}">
                <a16:creationId xmlns:a16="http://schemas.microsoft.com/office/drawing/2014/main" id="{95083940-CAE5-7132-A104-4ABC8E3D812D}"/>
              </a:ext>
            </a:extLst>
          </p:cNvPr>
          <p:cNvSpPr txBox="1"/>
          <p:nvPr/>
        </p:nvSpPr>
        <p:spPr>
          <a:xfrm>
            <a:off x="2106706" y="4862917"/>
            <a:ext cx="6096000" cy="923330"/>
          </a:xfrm>
          <a:prstGeom prst="rect">
            <a:avLst/>
          </a:prstGeom>
          <a:noFill/>
        </p:spPr>
        <p:txBody>
          <a:bodyPr wrap="square">
            <a:spAutoFit/>
          </a:bodyPr>
          <a:lstStyle/>
          <a:p>
            <a:r>
              <a:rPr lang="en-GB" altLang="zh-CN" dirty="0">
                <a:hlinkClick r:id="rId2"/>
              </a:rPr>
              <a:t>https://video.weibo.com/show?fid=1034:5010074326728760</a:t>
            </a:r>
            <a:endParaRPr lang="en-GB" altLang="zh-CN" dirty="0"/>
          </a:p>
          <a:p>
            <a:r>
              <a:rPr lang="zh-CN" altLang="en-US" dirty="0"/>
              <a:t>（人类说话时灵活的发音器官）</a:t>
            </a:r>
            <a:endParaRPr lang="en-GB" altLang="zh-CN" dirty="0"/>
          </a:p>
        </p:txBody>
      </p:sp>
    </p:spTree>
    <p:extLst>
      <p:ext uri="{BB962C8B-B14F-4D97-AF65-F5344CB8AC3E}">
        <p14:creationId xmlns:p14="http://schemas.microsoft.com/office/powerpoint/2010/main" val="34564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EE3E3-6F81-1067-43D7-128C2713E351}"/>
              </a:ext>
            </a:extLst>
          </p:cNvPr>
          <p:cNvSpPr>
            <a:spLocks noGrp="1"/>
          </p:cNvSpPr>
          <p:nvPr>
            <p:ph type="title"/>
          </p:nvPr>
        </p:nvSpPr>
        <p:spPr/>
        <p:txBody>
          <a:bodyPr/>
          <a:lstStyle/>
          <a:p>
            <a:r>
              <a:rPr lang="zh-CN" altLang="en-US" dirty="0"/>
              <a:t>一、语言的符号性质</a:t>
            </a:r>
          </a:p>
        </p:txBody>
      </p:sp>
      <p:sp>
        <p:nvSpPr>
          <p:cNvPr id="3" name="内容占位符 2">
            <a:extLst>
              <a:ext uri="{FF2B5EF4-FFF2-40B4-BE49-F238E27FC236}">
                <a16:creationId xmlns:a16="http://schemas.microsoft.com/office/drawing/2014/main" id="{CCF3E78E-FAB5-E8D4-C3E6-4D18A5D098D8}"/>
              </a:ext>
            </a:extLst>
          </p:cNvPr>
          <p:cNvSpPr>
            <a:spLocks noGrp="1"/>
          </p:cNvSpPr>
          <p:nvPr>
            <p:ph idx="1"/>
          </p:nvPr>
        </p:nvSpPr>
        <p:spPr/>
        <p:txBody>
          <a:bodyPr>
            <a:normAutofit/>
          </a:bodyPr>
          <a:lstStyle/>
          <a:p>
            <a:r>
              <a:rPr lang="zh-CN" altLang="en-US" dirty="0"/>
              <a:t>（一）语言和言语（说话</a:t>
            </a:r>
            <a:r>
              <a:rPr lang="zh-CN" altLang="en-US" dirty="0">
                <a:solidFill>
                  <a:srgbClr val="FF0000"/>
                </a:solidFill>
              </a:rPr>
              <a:t>） </a:t>
            </a:r>
            <a:r>
              <a:rPr lang="en-US" altLang="zh-CN" dirty="0">
                <a:solidFill>
                  <a:srgbClr val="FF0000"/>
                </a:solidFill>
              </a:rPr>
              <a:t>language vs.</a:t>
            </a:r>
            <a:r>
              <a:rPr lang="zh-CN" altLang="en-US" dirty="0">
                <a:solidFill>
                  <a:srgbClr val="FF0000"/>
                </a:solidFill>
              </a:rPr>
              <a:t> </a:t>
            </a:r>
            <a:r>
              <a:rPr lang="en-US" altLang="zh-CN" dirty="0">
                <a:solidFill>
                  <a:srgbClr val="FF0000"/>
                </a:solidFill>
              </a:rPr>
              <a:t>parole</a:t>
            </a:r>
          </a:p>
          <a:p>
            <a:pPr marL="0" marR="0" lvl="0" indent="266400" algn="l" defTabSz="914400" rtl="0" eaLnBrk="1" fontAlgn="auto" latinLnBrk="0" hangingPunct="1">
              <a:lnSpc>
                <a:spcPct val="130000"/>
              </a:lnSpc>
              <a:spcBef>
                <a:spcPts val="0"/>
              </a:spcBef>
              <a:spcAft>
                <a:spcPts val="1000"/>
              </a:spcAft>
              <a:buClrTx/>
              <a:buSzTx/>
              <a:buFont typeface="Wingdings" panose="05000000000000000000" pitchFamily="2" charset="2"/>
              <a:buNone/>
              <a:tabLst/>
              <a:defRPr/>
            </a:pPr>
            <a:r>
              <a:rPr kumimoji="0" lang="zh-CN" altLang="en-US" sz="2800" b="0" i="0" u="none" strike="noStrike" kern="1200" cap="none" spc="150" normalizeH="0" baseline="0" noProof="1">
                <a:ln>
                  <a:noFill/>
                </a:ln>
                <a:solidFill>
                  <a:prstClr val="black"/>
                </a:solidFill>
                <a:effectLst/>
                <a:uLnTx/>
                <a:uFillTx/>
                <a:latin typeface="+mn-ea"/>
                <a:cs typeface="+mn-cs"/>
                <a:sym typeface="+mn-ea"/>
              </a:rPr>
              <a:t>  每个正常人都会</a:t>
            </a:r>
            <a:r>
              <a:rPr kumimoji="0" lang="zh-CN" altLang="en-US" sz="2800" b="0" i="0" u="none" strike="noStrike" kern="1200" cap="none" spc="150" normalizeH="0" baseline="0" noProof="1">
                <a:ln>
                  <a:noFill/>
                </a:ln>
                <a:solidFill>
                  <a:srgbClr val="E40059">
                    <a:lumMod val="50000"/>
                  </a:srgbClr>
                </a:solidFill>
                <a:effectLst/>
                <a:uLnTx/>
                <a:uFillTx/>
                <a:latin typeface="+mn-ea"/>
                <a:cs typeface="+mn-cs"/>
                <a:sym typeface="+mn-ea"/>
              </a:rPr>
              <a:t>说话</a:t>
            </a:r>
            <a:r>
              <a:rPr kumimoji="0" lang="zh-CN" altLang="en-US" sz="2800" b="0" i="0" u="none" strike="noStrike" kern="1200" cap="none" spc="150" normalizeH="0" baseline="0" noProof="1">
                <a:ln>
                  <a:noFill/>
                </a:ln>
                <a:solidFill>
                  <a:prstClr val="black"/>
                </a:solidFill>
                <a:effectLst/>
                <a:uLnTx/>
                <a:uFillTx/>
                <a:latin typeface="+mn-ea"/>
                <a:cs typeface="+mn-cs"/>
                <a:sym typeface="+mn-ea"/>
              </a:rPr>
              <a:t>。因为太平常，一般人不去想是怎么回事。人类有语言，会说话，是一件大事。是把人和其他动物区别开的一个重要标志。语言中隐藏着很深奥的秘密。</a:t>
            </a:r>
            <a:endParaRPr kumimoji="0" lang="en-US" altLang="zh-CN" sz="2800" b="0" i="0" u="none" strike="noStrike" kern="1200" cap="none" spc="150" normalizeH="0" baseline="0" noProof="1">
              <a:ln>
                <a:noFill/>
              </a:ln>
              <a:solidFill>
                <a:prstClr val="black"/>
              </a:solidFill>
              <a:effectLst/>
              <a:uLnTx/>
              <a:uFillTx/>
              <a:latin typeface="+mn-ea"/>
              <a:cs typeface="+mn-cs"/>
              <a:sym typeface="+mn-ea"/>
            </a:endParaRPr>
          </a:p>
          <a:p>
            <a:pPr marL="228600" marR="0" lvl="0" indent="-228600" algn="l" defTabSz="914400" rtl="0" eaLnBrk="1" fontAlgn="auto" latinLnBrk="0" hangingPunct="1">
              <a:lnSpc>
                <a:spcPct val="130000"/>
              </a:lnSpc>
              <a:spcBef>
                <a:spcPts val="0"/>
              </a:spcBef>
              <a:spcAft>
                <a:spcPts val="1000"/>
              </a:spcAft>
              <a:buClrTx/>
              <a:buSzTx/>
              <a:buFont typeface="Wingdings" panose="05000000000000000000" pitchFamily="2" charset="2"/>
              <a:buNone/>
              <a:tabLst/>
              <a:defRPr/>
            </a:pPr>
            <a:r>
              <a:rPr kumimoji="0" lang="en-US" altLang="zh-CN" sz="2800" b="0" i="0" u="none" strike="noStrike" kern="1200" cap="none" spc="150" normalizeH="0" baseline="0" noProof="1">
                <a:ln>
                  <a:noFill/>
                </a:ln>
                <a:solidFill>
                  <a:prstClr val="black"/>
                </a:solidFill>
                <a:effectLst/>
                <a:uLnTx/>
                <a:uFillTx/>
                <a:latin typeface="+mn-ea"/>
                <a:cs typeface="+mn-cs"/>
                <a:sym typeface="+mn-ea"/>
              </a:rPr>
              <a:t>   </a:t>
            </a:r>
            <a:r>
              <a:rPr kumimoji="0" lang="zh-CN" altLang="en-US" sz="2800" b="0" i="0" u="none" strike="noStrike" kern="1200" cap="none" spc="150" normalizeH="0" baseline="0" noProof="1">
                <a:ln>
                  <a:noFill/>
                </a:ln>
                <a:solidFill>
                  <a:prstClr val="black"/>
                </a:solidFill>
                <a:effectLst/>
                <a:uLnTx/>
                <a:uFillTx/>
                <a:latin typeface="+mn-ea"/>
                <a:cs typeface="+mn-cs"/>
                <a:sym typeface="+mn-ea"/>
              </a:rPr>
              <a:t>先从说话谈起，说出来的话是一句一句的，有长有短：</a:t>
            </a:r>
            <a:endParaRPr kumimoji="0" lang="zh-CN" altLang="en-US" sz="2400" b="0" i="0" u="none" strike="noStrike" kern="1200" cap="none" spc="150" normalizeH="0" baseline="0" noProof="1">
              <a:ln>
                <a:noFill/>
              </a:ln>
              <a:solidFill>
                <a:prstClr val="black"/>
              </a:solidFill>
              <a:effectLst/>
              <a:uLnTx/>
              <a:uFillTx/>
              <a:latin typeface="+mn-ea"/>
              <a:cs typeface="+mn-cs"/>
              <a:sym typeface="+mn-ea"/>
            </a:endParaRPr>
          </a:p>
          <a:p>
            <a:pPr marL="228600" marR="0" lvl="0" indent="-228600" algn="l" defTabSz="914400" rtl="0" eaLnBrk="1" fontAlgn="auto" latinLnBrk="0" hangingPunct="1">
              <a:lnSpc>
                <a:spcPct val="130000"/>
              </a:lnSpc>
              <a:spcBef>
                <a:spcPts val="0"/>
              </a:spcBef>
              <a:spcAft>
                <a:spcPts val="1000"/>
              </a:spcAft>
              <a:buClrTx/>
              <a:buSzTx/>
              <a:buFont typeface="Wingdings" panose="05000000000000000000" pitchFamily="2" charset="2"/>
              <a:buNone/>
              <a:tabLst/>
              <a:defRPr/>
            </a:pPr>
            <a:r>
              <a:rPr kumimoji="0" lang="en-US" altLang="zh-CN" sz="2400" b="0" i="0" u="none" strike="noStrike" kern="1200" cap="none" spc="150" normalizeH="0" baseline="0" noProof="1">
                <a:ln>
                  <a:noFill/>
                </a:ln>
                <a:solidFill>
                  <a:prstClr val="black"/>
                </a:solidFill>
                <a:effectLst/>
                <a:uLnTx/>
                <a:uFillTx/>
                <a:latin typeface="+mn-ea"/>
                <a:cs typeface="+mn-cs"/>
                <a:sym typeface="+mn-ea"/>
              </a:rPr>
              <a:t>   </a:t>
            </a:r>
            <a:r>
              <a:rPr kumimoji="0" lang="zh-CN" altLang="en-US" sz="2800" b="0" i="0" u="none" strike="noStrike" kern="1200" cap="none" spc="150" normalizeH="0" baseline="0" noProof="1">
                <a:ln>
                  <a:noFill/>
                </a:ln>
                <a:solidFill>
                  <a:srgbClr val="FF388C">
                    <a:lumMod val="50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楷体" panose="02010609060101010101" pitchFamily="49" charset="-122"/>
                <a:sym typeface="+mn-ea"/>
              </a:rPr>
              <a:t>主题是明确的。</a:t>
            </a:r>
            <a:endParaRPr kumimoji="0" lang="en-US" altLang="zh-CN" sz="2800" b="0" i="0" u="none" strike="noStrike" kern="1200" cap="none" spc="150" normalizeH="0" baseline="0" noProof="1">
              <a:ln>
                <a:noFill/>
              </a:ln>
              <a:solidFill>
                <a:srgbClr val="FF388C">
                  <a:lumMod val="50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楷体" panose="02010609060101010101" pitchFamily="49" charset="-122"/>
              <a:sym typeface="+mn-ea"/>
            </a:endParaRPr>
          </a:p>
          <a:p>
            <a:pPr marL="228600" marR="0" lvl="0" indent="-228600" algn="l" defTabSz="914400" rtl="0" eaLnBrk="1" fontAlgn="auto" latinLnBrk="0" hangingPunct="1">
              <a:lnSpc>
                <a:spcPct val="130000"/>
              </a:lnSpc>
              <a:spcBef>
                <a:spcPts val="0"/>
              </a:spcBef>
              <a:spcAft>
                <a:spcPts val="1000"/>
              </a:spcAft>
              <a:buClrTx/>
              <a:buSzTx/>
              <a:buFont typeface="Wingdings" panose="05000000000000000000" pitchFamily="2" charset="2"/>
              <a:buNone/>
              <a:tabLst/>
              <a:defRPr/>
            </a:pPr>
            <a:r>
              <a:rPr kumimoji="0" lang="en-US" altLang="zh-CN" sz="2800" b="0" i="0" u="none" strike="noStrike" kern="1200" cap="none" spc="150" normalizeH="0" baseline="0" noProof="1">
                <a:ln>
                  <a:noFill/>
                </a:ln>
                <a:solidFill>
                  <a:srgbClr val="FF388C">
                    <a:lumMod val="50000"/>
                  </a:srgbClr>
                </a:solidFill>
                <a:effectLst>
                  <a:outerShdw blurRad="38100" dist="25400" dir="5400000" algn="ctr" rotWithShape="0">
                    <a:srgbClr val="6E747A">
                      <a:alpha val="43000"/>
                    </a:srgbClr>
                  </a:outerShdw>
                </a:effectLst>
                <a:uLnTx/>
                <a:uFillTx/>
                <a:latin typeface="楷体" panose="02010609060101010101" pitchFamily="49" charset="-122"/>
                <a:ea typeface="楷体" panose="02010609060101010101" pitchFamily="49" charset="-122"/>
                <a:cs typeface="楷体" panose="02010609060101010101" pitchFamily="49" charset="-122"/>
                <a:sym typeface="+mn-ea"/>
              </a:rPr>
              <a:t>   这次活动的主题是非常明确的。</a:t>
            </a:r>
          </a:p>
          <a:p>
            <a:endParaRPr lang="zh-CN" altLang="en-US" dirty="0"/>
          </a:p>
        </p:txBody>
      </p:sp>
    </p:spTree>
    <p:extLst>
      <p:ext uri="{BB962C8B-B14F-4D97-AF65-F5344CB8AC3E}">
        <p14:creationId xmlns:p14="http://schemas.microsoft.com/office/powerpoint/2010/main" val="562783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5E69B8B-6673-8A47-41D5-1CFF692E943A}"/>
              </a:ext>
            </a:extLst>
          </p:cNvPr>
          <p:cNvSpPr>
            <a:spLocks noGrp="1"/>
          </p:cNvSpPr>
          <p:nvPr>
            <p:ph idx="1"/>
          </p:nvPr>
        </p:nvSpPr>
        <p:spPr>
          <a:xfrm>
            <a:off x="5165558" y="882316"/>
            <a:ext cx="6188242" cy="5294647"/>
          </a:xfrm>
        </p:spPr>
        <p:txBody>
          <a:bodyPr>
            <a:normAutofit/>
          </a:bodyPr>
          <a:lstStyle/>
          <a:p>
            <a:pPr marL="0" indent="0">
              <a:buNone/>
            </a:pPr>
            <a:r>
              <a:rPr lang="zh-CN" altLang="en-US" sz="2400" dirty="0"/>
              <a:t>智人</a:t>
            </a:r>
            <a:endParaRPr lang="en-US" altLang="zh-CN" sz="2400" dirty="0"/>
          </a:p>
          <a:p>
            <a:pPr marL="0" indent="0">
              <a:buNone/>
            </a:pPr>
            <a:r>
              <a:rPr lang="zh-CN" altLang="en-US" sz="2400" dirty="0"/>
              <a:t>尼安德特人</a:t>
            </a:r>
            <a:endParaRPr lang="en-US" altLang="zh-CN" sz="2400" dirty="0"/>
          </a:p>
          <a:p>
            <a:pPr marL="0" indent="0">
              <a:buNone/>
            </a:pPr>
            <a:r>
              <a:rPr lang="zh-CN" altLang="en-US" sz="2400" dirty="0"/>
              <a:t>丹尼索瓦人</a:t>
            </a:r>
            <a:endParaRPr lang="en-US" altLang="zh-CN" sz="2400" dirty="0"/>
          </a:p>
          <a:p>
            <a:pPr marL="0" indent="0">
              <a:buNone/>
            </a:pPr>
            <a:r>
              <a:rPr lang="zh-CN" altLang="en-US" sz="2400" dirty="0"/>
              <a:t>第一阶段：尼安德特人人丹尼索瓦人的特征出现于欧亚大陆</a:t>
            </a:r>
            <a:endParaRPr lang="en-US" altLang="zh-CN" sz="2400" dirty="0"/>
          </a:p>
          <a:p>
            <a:pPr marL="0" indent="0">
              <a:buNone/>
            </a:pPr>
            <a:r>
              <a:rPr lang="zh-CN" altLang="en-US" sz="2400" dirty="0"/>
              <a:t>第二阶段：智人特征在非洲出现，但非洲及欧亚大陆维持孤立状态</a:t>
            </a:r>
            <a:endParaRPr lang="en-US" altLang="zh-CN" sz="2400" dirty="0"/>
          </a:p>
          <a:p>
            <a:pPr marL="0" indent="0">
              <a:buNone/>
            </a:pPr>
            <a:r>
              <a:rPr lang="zh-CN" altLang="en-US" sz="2400" dirty="0"/>
              <a:t>第三阶段：智人迁徙进入欧来大陆，三对人种参与基因交换。</a:t>
            </a:r>
            <a:endParaRPr lang="en-US" altLang="zh-CN" sz="2400" dirty="0"/>
          </a:p>
          <a:p>
            <a:pPr marL="0" indent="0">
              <a:buNone/>
            </a:pPr>
            <a:endParaRPr lang="en-US" altLang="zh-CN" sz="2400" dirty="0"/>
          </a:p>
          <a:p>
            <a:pPr marL="0" indent="0">
              <a:buNone/>
            </a:pPr>
            <a:r>
              <a:rPr lang="zh-CN" altLang="en-US" sz="2400" dirty="0"/>
              <a:t>王士元</a:t>
            </a:r>
            <a:r>
              <a:rPr lang="en-US" altLang="zh-CN" sz="2400" dirty="0"/>
              <a:t>《</a:t>
            </a:r>
            <a:r>
              <a:rPr lang="zh-CN" altLang="en-US" sz="2400" b="0" i="0" u="none" strike="noStrike" baseline="0" dirty="0">
                <a:latin typeface="方正书宋_GBK" panose="03000509000000000000" pitchFamily="65" charset="-122"/>
                <a:ea typeface="方正书宋_GBK" panose="03000509000000000000" pitchFamily="65" charset="-122"/>
              </a:rPr>
              <a:t>语言演化</a:t>
            </a:r>
            <a:r>
              <a:rPr lang="zh-CN" altLang="en-US" sz="2400" b="0" i="0" u="none" strike="noStrike" baseline="0" dirty="0">
                <a:latin typeface="HTJ0+ZEPDFD-2"/>
                <a:ea typeface="方正书宋_GBK" panose="03000509000000000000" pitchFamily="65" charset="-122"/>
              </a:rPr>
              <a:t>、</a:t>
            </a:r>
            <a:r>
              <a:rPr lang="zh-CN" altLang="en-US" sz="2400" b="0" i="0" u="none" strike="noStrike" baseline="0" dirty="0">
                <a:latin typeface="方正书宋_GBK" panose="03000509000000000000" pitchFamily="65" charset="-122"/>
                <a:ea typeface="方正书宋_GBK" panose="03000509000000000000" pitchFamily="65" charset="-122"/>
              </a:rPr>
              <a:t>古人类学和认知神经科学</a:t>
            </a:r>
            <a:r>
              <a:rPr lang="en-US" altLang="zh-CN" sz="2400" b="0" i="0" u="none" strike="noStrike" baseline="0" dirty="0">
                <a:latin typeface="E-BZ+ZEPDFD-1"/>
                <a:ea typeface="方正书宋_GBK" panose="03000509000000000000" pitchFamily="65" charset="-122"/>
              </a:rPr>
              <a:t>》</a:t>
            </a:r>
            <a:r>
              <a:rPr lang="zh-CN" altLang="en-US" sz="2400" b="0" i="0" u="none" strike="noStrike" baseline="0" dirty="0">
                <a:latin typeface="E-BZ+ZEPDFD-1"/>
                <a:ea typeface="方正书宋_GBK" panose="03000509000000000000" pitchFamily="65" charset="-122"/>
              </a:rPr>
              <a:t>辞书研究</a:t>
            </a:r>
            <a:r>
              <a:rPr lang="en-US" altLang="zh-CN" sz="2400" b="0" i="0" u="none" strike="noStrike" baseline="0" dirty="0">
                <a:latin typeface="E-BZ+ZEPDFD-1"/>
                <a:ea typeface="方正书宋_GBK" panose="03000509000000000000" pitchFamily="65" charset="-122"/>
              </a:rPr>
              <a:t>2019</a:t>
            </a:r>
            <a:r>
              <a:rPr lang="zh-CN" altLang="en-US" sz="2400" b="0" i="0" u="none" strike="noStrike" baseline="0" dirty="0">
                <a:latin typeface="E-BZ+ZEPDFD-1"/>
                <a:ea typeface="方正书宋_GBK" panose="03000509000000000000" pitchFamily="65" charset="-122"/>
              </a:rPr>
              <a:t>年第</a:t>
            </a:r>
            <a:r>
              <a:rPr lang="en-US" altLang="zh-CN" sz="2400" b="0" i="0" u="none" strike="noStrike" baseline="0" dirty="0">
                <a:latin typeface="E-BZ+ZEPDFD-1"/>
                <a:ea typeface="方正书宋_GBK" panose="03000509000000000000" pitchFamily="65" charset="-122"/>
              </a:rPr>
              <a:t>2</a:t>
            </a:r>
            <a:r>
              <a:rPr lang="zh-CN" altLang="en-US" sz="2400" b="0" i="0" u="none" strike="noStrike" baseline="0" dirty="0">
                <a:latin typeface="E-BZ+ZEPDFD-1"/>
                <a:ea typeface="方正书宋_GBK" panose="03000509000000000000" pitchFamily="65" charset="-122"/>
              </a:rPr>
              <a:t>期</a:t>
            </a:r>
            <a:endParaRPr lang="zh-CN" altLang="en-US" sz="2400" dirty="0"/>
          </a:p>
        </p:txBody>
      </p:sp>
      <p:pic>
        <p:nvPicPr>
          <p:cNvPr id="5" name="图片 4">
            <a:extLst>
              <a:ext uri="{FF2B5EF4-FFF2-40B4-BE49-F238E27FC236}">
                <a16:creationId xmlns:a16="http://schemas.microsoft.com/office/drawing/2014/main" id="{83A7CC29-B597-DDE9-5D6E-4B7E5B370483}"/>
              </a:ext>
            </a:extLst>
          </p:cNvPr>
          <p:cNvPicPr>
            <a:picLocks noChangeAspect="1"/>
          </p:cNvPicPr>
          <p:nvPr/>
        </p:nvPicPr>
        <p:blipFill>
          <a:blip r:embed="rId2"/>
          <a:stretch>
            <a:fillRect/>
          </a:stretch>
        </p:blipFill>
        <p:spPr>
          <a:xfrm>
            <a:off x="316580" y="736182"/>
            <a:ext cx="4981575" cy="5000625"/>
          </a:xfrm>
          <a:prstGeom prst="rect">
            <a:avLst/>
          </a:prstGeom>
        </p:spPr>
      </p:pic>
    </p:spTree>
    <p:extLst>
      <p:ext uri="{BB962C8B-B14F-4D97-AF65-F5344CB8AC3E}">
        <p14:creationId xmlns:p14="http://schemas.microsoft.com/office/powerpoint/2010/main" val="4117441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53E715D-ECBC-E2BB-EB70-5831BDC558EC}"/>
              </a:ext>
            </a:extLst>
          </p:cNvPr>
          <p:cNvSpPr>
            <a:spLocks noGrp="1"/>
          </p:cNvSpPr>
          <p:nvPr>
            <p:ph idx="1"/>
          </p:nvPr>
        </p:nvSpPr>
        <p:spPr>
          <a:xfrm>
            <a:off x="1" y="534838"/>
            <a:ext cx="12192000" cy="5642125"/>
          </a:xfrm>
        </p:spPr>
        <p:txBody>
          <a:bodyPr/>
          <a:lstStyle/>
          <a:p>
            <a:r>
              <a:rPr lang="zh-CN" altLang="en-US" dirty="0"/>
              <a:t>补充：</a:t>
            </a:r>
            <a:endParaRPr lang="en-US" altLang="zh-CN" dirty="0"/>
          </a:p>
          <a:p>
            <a:r>
              <a:rPr lang="zh-CN" altLang="en-US" sz="2400" dirty="0"/>
              <a:t>共时语言学</a:t>
            </a:r>
            <a:r>
              <a:rPr lang="zh-CN" altLang="en-GB" sz="2400" dirty="0"/>
              <a:t>（</a:t>
            </a:r>
            <a:r>
              <a:rPr lang="en-GB" altLang="zh-CN" sz="2400" dirty="0"/>
              <a:t>Synchronic Linguistics</a:t>
            </a:r>
            <a:r>
              <a:rPr lang="zh-CN" altLang="en-GB" sz="2400" dirty="0"/>
              <a:t>） </a:t>
            </a:r>
            <a:r>
              <a:rPr lang="zh-CN" altLang="en-US" sz="2400" dirty="0"/>
              <a:t>和历时语言学</a:t>
            </a:r>
            <a:r>
              <a:rPr lang="zh-CN" altLang="en-GB" sz="2400" dirty="0"/>
              <a:t>（</a:t>
            </a:r>
            <a:r>
              <a:rPr lang="en-US" altLang="zh-CN" sz="2400" dirty="0"/>
              <a:t>Diachronic Linguistics</a:t>
            </a:r>
            <a:r>
              <a:rPr lang="zh-CN" altLang="en-US" sz="2400" dirty="0"/>
              <a:t>）</a:t>
            </a:r>
            <a:endParaRPr lang="en-US" altLang="zh-CN" sz="2400" dirty="0"/>
          </a:p>
          <a:p>
            <a:endParaRPr lang="en-US" altLang="zh-CN" sz="2400" dirty="0"/>
          </a:p>
          <a:p>
            <a:r>
              <a:rPr lang="en-US" altLang="zh-CN" sz="2400" dirty="0"/>
              <a:t>AB</a:t>
            </a:r>
            <a:r>
              <a:rPr lang="zh-CN" altLang="en-US" sz="2400" dirty="0"/>
              <a:t>轴线，它涉及同时存在的事物间的关系，一切时间干预都从</a:t>
            </a:r>
            <a:endParaRPr lang="en-US" altLang="zh-CN" sz="2400" dirty="0"/>
          </a:p>
          <a:p>
            <a:r>
              <a:rPr lang="zh-CN" altLang="en-US" sz="2400" dirty="0"/>
              <a:t>这里排除出去。</a:t>
            </a:r>
            <a:endParaRPr lang="en-US" altLang="zh-CN" sz="2400" dirty="0"/>
          </a:p>
          <a:p>
            <a:r>
              <a:rPr lang="en-US" altLang="zh-CN" sz="2400" dirty="0"/>
              <a:t>CD</a:t>
            </a:r>
            <a:r>
              <a:rPr lang="zh-CN" altLang="en-US" sz="2400" dirty="0"/>
              <a:t>轴线，人们一次只考虑一样事物，但第一轴线的一切事物及</a:t>
            </a:r>
            <a:endParaRPr lang="en-US" altLang="zh-CN" sz="2400" dirty="0"/>
          </a:p>
          <a:p>
            <a:r>
              <a:rPr lang="zh-CN" altLang="en-US" sz="2400" dirty="0"/>
              <a:t>其变化都位于这条轴线上。</a:t>
            </a:r>
            <a:endParaRPr lang="en-US" altLang="zh-CN" sz="2400" dirty="0"/>
          </a:p>
          <a:p>
            <a:endParaRPr lang="en-US" altLang="zh-CN" sz="2400" dirty="0"/>
          </a:p>
          <a:p>
            <a:r>
              <a:rPr lang="zh-CN" altLang="en-US" sz="2400" dirty="0"/>
              <a:t>共时语言学：有关语言学的静态方面的一切都是共时的，有关演</a:t>
            </a:r>
            <a:endParaRPr lang="en-US" altLang="zh-CN" sz="2400" dirty="0"/>
          </a:p>
          <a:p>
            <a:r>
              <a:rPr lang="zh-CN" altLang="en-US" sz="2400" dirty="0"/>
              <a:t>化的一切都是历时的。共时态和历时态分别指语言的状态和演化</a:t>
            </a:r>
            <a:endParaRPr lang="en-US" altLang="zh-CN" sz="2400" dirty="0"/>
          </a:p>
          <a:p>
            <a:r>
              <a:rPr lang="zh-CN" altLang="en-US" sz="2400" dirty="0"/>
              <a:t>的阶段。</a:t>
            </a:r>
          </a:p>
        </p:txBody>
      </p:sp>
      <p:pic>
        <p:nvPicPr>
          <p:cNvPr id="5" name="图片 4">
            <a:extLst>
              <a:ext uri="{FF2B5EF4-FFF2-40B4-BE49-F238E27FC236}">
                <a16:creationId xmlns:a16="http://schemas.microsoft.com/office/drawing/2014/main" id="{C287780E-92FC-4094-1A7B-FC4BAD47D5B7}"/>
              </a:ext>
            </a:extLst>
          </p:cNvPr>
          <p:cNvPicPr>
            <a:picLocks noChangeAspect="1"/>
          </p:cNvPicPr>
          <p:nvPr/>
        </p:nvPicPr>
        <p:blipFill>
          <a:blip r:embed="rId2"/>
          <a:stretch>
            <a:fillRect/>
          </a:stretch>
        </p:blipFill>
        <p:spPr>
          <a:xfrm>
            <a:off x="8895449" y="1885590"/>
            <a:ext cx="2824839" cy="2520000"/>
          </a:xfrm>
          <a:prstGeom prst="rect">
            <a:avLst/>
          </a:prstGeom>
        </p:spPr>
      </p:pic>
    </p:spTree>
    <p:extLst>
      <p:ext uri="{BB962C8B-B14F-4D97-AF65-F5344CB8AC3E}">
        <p14:creationId xmlns:p14="http://schemas.microsoft.com/office/powerpoint/2010/main" val="1637496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978839C-374B-4315-F05F-75E253BC0E9A}"/>
              </a:ext>
            </a:extLst>
          </p:cNvPr>
          <p:cNvSpPr>
            <a:spLocks noGrp="1"/>
          </p:cNvSpPr>
          <p:nvPr>
            <p:ph idx="1"/>
          </p:nvPr>
        </p:nvSpPr>
        <p:spPr>
          <a:xfrm>
            <a:off x="448574" y="586596"/>
            <a:ext cx="10905226" cy="5590367"/>
          </a:xfrm>
        </p:spPr>
        <p:txBody>
          <a:bodyPr/>
          <a:lstStyle/>
          <a:p>
            <a:r>
              <a:rPr lang="zh-CN" altLang="en-US" dirty="0"/>
              <a:t>研究语言事实的最低点，时间上的连续是不存在的。摆在他面前的是一种状态。语言学家要了解这种状态</a:t>
            </a:r>
            <a:r>
              <a:rPr lang="en-US" altLang="zh-CN" dirty="0"/>
              <a:t>……</a:t>
            </a:r>
            <a:r>
              <a:rPr lang="zh-CN" altLang="en-US" dirty="0"/>
              <a:t>不管历时态。历史的干预只能使他的判断发生错误。</a:t>
            </a:r>
            <a:endParaRPr lang="en-US" altLang="zh-CN" dirty="0"/>
          </a:p>
          <a:p>
            <a:r>
              <a:rPr lang="zh-CN" altLang="en-US" dirty="0">
                <a:solidFill>
                  <a:srgbClr val="FF0000"/>
                </a:solidFill>
              </a:rPr>
              <a:t>也不能完全不管历时态，对语言不仅要描写，而且要解释</a:t>
            </a:r>
            <a:r>
              <a:rPr lang="en-US" altLang="zh-CN" dirty="0">
                <a:solidFill>
                  <a:srgbClr val="FF0000"/>
                </a:solidFill>
              </a:rPr>
              <a:t>……</a:t>
            </a:r>
          </a:p>
          <a:p>
            <a:endParaRPr lang="en-US" altLang="zh-CN" dirty="0"/>
          </a:p>
          <a:p>
            <a:r>
              <a:rPr lang="zh-CN" altLang="en-US" dirty="0"/>
              <a:t>这两种观点，共时观点和历时观点</a:t>
            </a:r>
            <a:r>
              <a:rPr lang="en-US" altLang="zh-CN" dirty="0"/>
              <a:t>——</a:t>
            </a:r>
            <a:r>
              <a:rPr lang="zh-CN" altLang="en-US" dirty="0"/>
              <a:t>的对立是绝对的，不容许有任何妥协。</a:t>
            </a:r>
            <a:endParaRPr lang="en-US" altLang="zh-CN" dirty="0"/>
          </a:p>
          <a:p>
            <a:endParaRPr lang="en-US" altLang="zh-CN" dirty="0"/>
          </a:p>
          <a:p>
            <a:r>
              <a:rPr lang="zh-CN" altLang="en-US" dirty="0"/>
              <a:t>共时态和历时态的独立性及其相互关系，语言状态（共时态）无异就是历史现实性在某一时期的投影。</a:t>
            </a:r>
          </a:p>
        </p:txBody>
      </p:sp>
    </p:spTree>
    <p:extLst>
      <p:ext uri="{BB962C8B-B14F-4D97-AF65-F5344CB8AC3E}">
        <p14:creationId xmlns:p14="http://schemas.microsoft.com/office/powerpoint/2010/main" val="3281013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B5C08B5-66AF-E23A-3849-DEB8D54FA5E5}"/>
              </a:ext>
            </a:extLst>
          </p:cNvPr>
          <p:cNvSpPr>
            <a:spLocks noGrp="1"/>
          </p:cNvSpPr>
          <p:nvPr>
            <p:ph idx="1"/>
          </p:nvPr>
        </p:nvSpPr>
        <p:spPr>
          <a:xfrm>
            <a:off x="517585" y="741872"/>
            <a:ext cx="10836215" cy="5435091"/>
          </a:xfrm>
        </p:spPr>
        <p:txBody>
          <a:bodyPr>
            <a:normAutofit lnSpcReduction="10000"/>
          </a:bodyPr>
          <a:lstStyle/>
          <a:p>
            <a:r>
              <a:rPr lang="zh-CN" altLang="en-US" dirty="0"/>
              <a:t>将共时和历时的运行比之于下棋。</a:t>
            </a:r>
            <a:endParaRPr lang="en-US" altLang="zh-CN" dirty="0"/>
          </a:p>
          <a:p>
            <a:r>
              <a:rPr lang="zh-CN" altLang="en-US" dirty="0"/>
              <a:t>（</a:t>
            </a:r>
            <a:r>
              <a:rPr lang="en-US" altLang="zh-CN" dirty="0"/>
              <a:t>1</a:t>
            </a:r>
            <a:r>
              <a:rPr lang="zh-CN" altLang="en-US" dirty="0"/>
              <a:t>）下棋的状态与语言的状态相当。棋子各自价值是由它们在棋盘上的位置决定的。同样，语言里，每项要素都由于它同其他各项要素的对立才能有它的价值。</a:t>
            </a:r>
            <a:endParaRPr lang="en-US" altLang="zh-CN" dirty="0"/>
          </a:p>
          <a:p>
            <a:endParaRPr lang="en-US" altLang="zh-CN" dirty="0"/>
          </a:p>
          <a:p>
            <a:r>
              <a:rPr lang="zh-CN" altLang="en-US" dirty="0"/>
              <a:t>（</a:t>
            </a:r>
            <a:r>
              <a:rPr lang="en-US" altLang="zh-CN" dirty="0"/>
              <a:t>2</a:t>
            </a:r>
            <a:r>
              <a:rPr lang="zh-CN" altLang="en-US" dirty="0"/>
              <a:t>）系统永远只是暂时的，会从一个状态变为另一个状态。但价值还首先决定于不变的规约，即下棋的规则。</a:t>
            </a:r>
            <a:endParaRPr lang="en-US" altLang="zh-CN" dirty="0"/>
          </a:p>
          <a:p>
            <a:r>
              <a:rPr lang="en-US" altLang="zh-CN" dirty="0"/>
              <a:t> </a:t>
            </a:r>
          </a:p>
          <a:p>
            <a:r>
              <a:rPr lang="zh-CN" altLang="en-US" dirty="0"/>
              <a:t>（</a:t>
            </a:r>
            <a:r>
              <a:rPr lang="en-US" altLang="zh-CN" dirty="0"/>
              <a:t>3</a:t>
            </a:r>
            <a:r>
              <a:rPr lang="zh-CN" altLang="en-US" dirty="0"/>
              <a:t>）由一个平衡过渡到另一个平衡，或者一个共时态过渡到另一个共时态，只消把一个棋子移动一下就够了。</a:t>
            </a:r>
            <a:endParaRPr lang="en-US" altLang="zh-CN" dirty="0"/>
          </a:p>
          <a:p>
            <a:r>
              <a:rPr lang="en-US" altLang="zh-CN" dirty="0"/>
              <a:t>(a)</a:t>
            </a:r>
            <a:r>
              <a:rPr lang="zh-CN" altLang="en-US" dirty="0"/>
              <a:t> 只移动一个棋子，受影响的只有孤立的要素。（</a:t>
            </a:r>
            <a:r>
              <a:rPr lang="en-US" altLang="zh-CN" dirty="0"/>
              <a:t>b</a:t>
            </a:r>
            <a:r>
              <a:rPr lang="zh-CN" altLang="en-US" dirty="0"/>
              <a:t>）每着棋对系统有所反响。（</a:t>
            </a:r>
            <a:r>
              <a:rPr lang="en-US" altLang="zh-CN" dirty="0"/>
              <a:t>c</a:t>
            </a:r>
            <a:r>
              <a:rPr lang="zh-CN" altLang="en-US" dirty="0"/>
              <a:t>）一个棋子的移动跟前后平衡是不同的两回事。</a:t>
            </a:r>
            <a:endParaRPr lang="en-US" altLang="zh-CN" dirty="0"/>
          </a:p>
          <a:p>
            <a:r>
              <a:rPr lang="zh-CN" altLang="en-US" dirty="0">
                <a:solidFill>
                  <a:srgbClr val="FF0000"/>
                </a:solidFill>
              </a:rPr>
              <a:t>浊音的清化</a:t>
            </a:r>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4000706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76EBD3E-3015-14FE-00E8-C30B5E34F40E}"/>
              </a:ext>
            </a:extLst>
          </p:cNvPr>
          <p:cNvSpPr>
            <a:spLocks noGrp="1"/>
          </p:cNvSpPr>
          <p:nvPr>
            <p:ph idx="1"/>
          </p:nvPr>
        </p:nvSpPr>
        <p:spPr>
          <a:xfrm>
            <a:off x="500332" y="465826"/>
            <a:ext cx="10853468" cy="5711137"/>
          </a:xfrm>
        </p:spPr>
        <p:txBody>
          <a:bodyPr/>
          <a:lstStyle/>
          <a:p>
            <a:r>
              <a:rPr lang="zh-CN" altLang="en-US" dirty="0"/>
              <a:t>共时重要性优于历时。</a:t>
            </a:r>
            <a:r>
              <a:rPr lang="zh-CN" altLang="en-US" dirty="0">
                <a:solidFill>
                  <a:srgbClr val="FF0000"/>
                </a:solidFill>
              </a:rPr>
              <a:t>将共时和历时对立起来。</a:t>
            </a:r>
            <a:endParaRPr lang="en-US" altLang="zh-CN" dirty="0">
              <a:solidFill>
                <a:srgbClr val="FF0000"/>
              </a:solidFill>
            </a:endParaRPr>
          </a:p>
          <a:p>
            <a:endParaRPr lang="en-US" altLang="zh-CN" dirty="0">
              <a:solidFill>
                <a:srgbClr val="FF0000"/>
              </a:solidFill>
            </a:endParaRPr>
          </a:p>
          <a:p>
            <a:r>
              <a:rPr lang="zh-CN" altLang="en-US" dirty="0"/>
              <a:t>方法</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）共时搜集说话者的证词，历时属于展望（顺时、逆时）</a:t>
            </a:r>
            <a:endParaRPr lang="en-US" altLang="zh-CN" dirty="0">
              <a:sym typeface="Wingdings" panose="05000000000000000000" pitchFamily="2" charset="2"/>
            </a:endParaRPr>
          </a:p>
          <a:p>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）共时研究每一语言相当的全部事实，必要时可分到方言和次方言。历时考虑的不一定是属于同一种语言。</a:t>
            </a:r>
            <a:endParaRPr lang="en-US" altLang="zh-CN" dirty="0">
              <a:sym typeface="Wingdings" panose="05000000000000000000" pitchFamily="2" charset="2"/>
            </a:endParaRPr>
          </a:p>
          <a:p>
            <a:endParaRPr lang="zh-CN" altLang="en-US" dirty="0">
              <a:solidFill>
                <a:srgbClr val="FF0000"/>
              </a:solidFill>
            </a:endParaRPr>
          </a:p>
        </p:txBody>
      </p:sp>
      <p:pic>
        <p:nvPicPr>
          <p:cNvPr id="5" name="图片 4">
            <a:extLst>
              <a:ext uri="{FF2B5EF4-FFF2-40B4-BE49-F238E27FC236}">
                <a16:creationId xmlns:a16="http://schemas.microsoft.com/office/drawing/2014/main" id="{5D966535-5365-6AD1-CB77-D2B8736D6690}"/>
              </a:ext>
            </a:extLst>
          </p:cNvPr>
          <p:cNvPicPr>
            <a:picLocks noChangeAspect="1"/>
          </p:cNvPicPr>
          <p:nvPr/>
        </p:nvPicPr>
        <p:blipFill>
          <a:blip r:embed="rId2"/>
          <a:stretch>
            <a:fillRect/>
          </a:stretch>
        </p:blipFill>
        <p:spPr>
          <a:xfrm>
            <a:off x="2464316" y="3321394"/>
            <a:ext cx="6925500" cy="2052000"/>
          </a:xfrm>
          <a:prstGeom prst="rect">
            <a:avLst/>
          </a:prstGeom>
        </p:spPr>
      </p:pic>
    </p:spTree>
    <p:extLst>
      <p:ext uri="{BB962C8B-B14F-4D97-AF65-F5344CB8AC3E}">
        <p14:creationId xmlns:p14="http://schemas.microsoft.com/office/powerpoint/2010/main" val="665205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834F98-4543-9A10-46FE-F5FFC182DE51}"/>
              </a:ext>
            </a:extLst>
          </p:cNvPr>
          <p:cNvSpPr>
            <a:spLocks noGrp="1"/>
          </p:cNvSpPr>
          <p:nvPr>
            <p:ph idx="1"/>
          </p:nvPr>
        </p:nvSpPr>
        <p:spPr>
          <a:xfrm>
            <a:off x="705853" y="385011"/>
            <a:ext cx="10647947" cy="5791952"/>
          </a:xfrm>
        </p:spPr>
        <p:txBody>
          <a:bodyPr/>
          <a:lstStyle/>
          <a:p>
            <a:r>
              <a:rPr lang="zh-CN" altLang="en-US" dirty="0"/>
              <a:t>历时语言学的研究可以利用共时层面的材料推断历时演变的过程，共时语言学的研究可以利历时材料对结论进行验证。</a:t>
            </a:r>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BBB872F6-9702-6EFC-2E33-1EDFA03BB0E5}"/>
              </a:ext>
            </a:extLst>
          </p:cNvPr>
          <p:cNvPicPr>
            <a:picLocks noChangeAspect="1"/>
          </p:cNvPicPr>
          <p:nvPr/>
        </p:nvPicPr>
        <p:blipFill>
          <a:blip r:embed="rId2"/>
          <a:stretch>
            <a:fillRect/>
          </a:stretch>
        </p:blipFill>
        <p:spPr>
          <a:xfrm>
            <a:off x="838200" y="1982452"/>
            <a:ext cx="7443950" cy="4680000"/>
          </a:xfrm>
          <a:prstGeom prst="rect">
            <a:avLst/>
          </a:prstGeom>
        </p:spPr>
      </p:pic>
      <p:pic>
        <p:nvPicPr>
          <p:cNvPr id="7" name="图片 6">
            <a:extLst>
              <a:ext uri="{FF2B5EF4-FFF2-40B4-BE49-F238E27FC236}">
                <a16:creationId xmlns:a16="http://schemas.microsoft.com/office/drawing/2014/main" id="{BEEEBE20-33BD-B63A-63A3-2907C1F800FE}"/>
              </a:ext>
            </a:extLst>
          </p:cNvPr>
          <p:cNvPicPr>
            <a:picLocks noChangeAspect="1"/>
          </p:cNvPicPr>
          <p:nvPr/>
        </p:nvPicPr>
        <p:blipFill rotWithShape="1">
          <a:blip r:embed="rId3"/>
          <a:srcRect t="10023"/>
          <a:stretch/>
        </p:blipFill>
        <p:spPr>
          <a:xfrm>
            <a:off x="1240504" y="1379620"/>
            <a:ext cx="2466000" cy="777397"/>
          </a:xfrm>
          <a:prstGeom prst="rect">
            <a:avLst/>
          </a:prstGeom>
        </p:spPr>
      </p:pic>
    </p:spTree>
    <p:extLst>
      <p:ext uri="{BB962C8B-B14F-4D97-AF65-F5344CB8AC3E}">
        <p14:creationId xmlns:p14="http://schemas.microsoft.com/office/powerpoint/2010/main" val="2673407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CE38A183-EB29-EAD6-DC06-2471F2CADEA0}"/>
              </a:ext>
            </a:extLst>
          </p:cNvPr>
          <p:cNvGraphicFramePr>
            <a:graphicFrameLocks noGrp="1"/>
          </p:cNvGraphicFramePr>
          <p:nvPr>
            <p:ph idx="1"/>
            <p:extLst>
              <p:ext uri="{D42A27DB-BD31-4B8C-83A1-F6EECF244321}">
                <p14:modId xmlns:p14="http://schemas.microsoft.com/office/powerpoint/2010/main" val="858990646"/>
              </p:ext>
            </p:extLst>
          </p:nvPr>
        </p:nvGraphicFramePr>
        <p:xfrm>
          <a:off x="719137" y="945774"/>
          <a:ext cx="10753726" cy="5660573"/>
        </p:xfrm>
        <a:graphic>
          <a:graphicData uri="http://schemas.openxmlformats.org/drawingml/2006/table">
            <a:tbl>
              <a:tblPr firstRow="1" firstCol="1" bandRow="1"/>
              <a:tblGrid>
                <a:gridCol w="2281941">
                  <a:extLst>
                    <a:ext uri="{9D8B030D-6E8A-4147-A177-3AD203B41FA5}">
                      <a16:colId xmlns:a16="http://schemas.microsoft.com/office/drawing/2014/main" val="451693497"/>
                    </a:ext>
                  </a:extLst>
                </a:gridCol>
                <a:gridCol w="2466905">
                  <a:extLst>
                    <a:ext uri="{9D8B030D-6E8A-4147-A177-3AD203B41FA5}">
                      <a16:colId xmlns:a16="http://schemas.microsoft.com/office/drawing/2014/main" val="2591983524"/>
                    </a:ext>
                  </a:extLst>
                </a:gridCol>
                <a:gridCol w="1742104">
                  <a:extLst>
                    <a:ext uri="{9D8B030D-6E8A-4147-A177-3AD203B41FA5}">
                      <a16:colId xmlns:a16="http://schemas.microsoft.com/office/drawing/2014/main" val="2027521598"/>
                    </a:ext>
                  </a:extLst>
                </a:gridCol>
                <a:gridCol w="1641018">
                  <a:extLst>
                    <a:ext uri="{9D8B030D-6E8A-4147-A177-3AD203B41FA5}">
                      <a16:colId xmlns:a16="http://schemas.microsoft.com/office/drawing/2014/main" val="3467611521"/>
                    </a:ext>
                  </a:extLst>
                </a:gridCol>
                <a:gridCol w="2621758">
                  <a:extLst>
                    <a:ext uri="{9D8B030D-6E8A-4147-A177-3AD203B41FA5}">
                      <a16:colId xmlns:a16="http://schemas.microsoft.com/office/drawing/2014/main" val="3795388799"/>
                    </a:ext>
                  </a:extLst>
                </a:gridCol>
              </a:tblGrid>
              <a:tr h="348343">
                <a:tc>
                  <a:txBody>
                    <a:bodyPr/>
                    <a:lstStyle/>
                    <a:p>
                      <a:pPr indent="127000" algn="ctr"/>
                      <a:r>
                        <a:rPr lang="zh-CN" sz="2000" b="1" kern="100" dirty="0">
                          <a:effectLst/>
                          <a:latin typeface="Times New Roman" panose="02020603050405020304" pitchFamily="18" charset="0"/>
                          <a:ea typeface="宋体" panose="02010600030101010101" pitchFamily="2" charset="-122"/>
                        </a:rPr>
                        <a:t>材料</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2000" b="1" kern="100" dirty="0">
                          <a:effectLst/>
                          <a:latin typeface="Times New Roman" panose="02020603050405020304" pitchFamily="18" charset="0"/>
                          <a:ea typeface="宋体" panose="02010600030101010101" pitchFamily="2" charset="-122"/>
                        </a:rPr>
                        <a:t>著者</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2000" b="1" kern="100" dirty="0">
                          <a:effectLst/>
                          <a:latin typeface="Times New Roman" panose="02020603050405020304" pitchFamily="18" charset="0"/>
                          <a:ea typeface="宋体" panose="02010600030101010101" pitchFamily="2" charset="-122"/>
                        </a:rPr>
                        <a:t>著述年代</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2000" b="1" kern="100" dirty="0">
                          <a:effectLst/>
                          <a:latin typeface="Times New Roman" panose="02020603050405020304" pitchFamily="18" charset="0"/>
                          <a:ea typeface="宋体" panose="02010600030101010101" pitchFamily="2" charset="-122"/>
                        </a:rPr>
                        <a:t>注音</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r>
                        <a:rPr lang="zh-CN" sz="2000" b="1" kern="100" dirty="0">
                          <a:effectLst/>
                          <a:latin typeface="Times New Roman" panose="02020603050405020304" pitchFamily="18" charset="0"/>
                          <a:ea typeface="宋体" panose="02010600030101010101" pitchFamily="2" charset="-122"/>
                        </a:rPr>
                        <a:t>备注</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0841797"/>
                  </a:ext>
                </a:extLst>
              </a:tr>
              <a:tr h="348343">
                <a:tc>
                  <a:txBody>
                    <a:bodyPr/>
                    <a:lstStyle/>
                    <a:p>
                      <a:pPr indent="127000" algn="just"/>
                      <a:r>
                        <a:rPr lang="zh-CN" sz="2000" kern="100" dirty="0">
                          <a:effectLst/>
                          <a:latin typeface="Times New Roman" panose="02020603050405020304" pitchFamily="18" charset="0"/>
                          <a:ea typeface="宋体" panose="02010600030101010101" pitchFamily="2" charset="-122"/>
                        </a:rPr>
                        <a:t>清文启蒙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舞格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1761</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hūwan</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 </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4680303"/>
                  </a:ext>
                </a:extLst>
              </a:tr>
              <a:tr h="348343">
                <a:tc>
                  <a:txBody>
                    <a:bodyPr/>
                    <a:lstStyle/>
                    <a:p>
                      <a:pPr indent="127000" algn="just"/>
                      <a:r>
                        <a:rPr lang="zh-CN" sz="2000" kern="100" dirty="0">
                          <a:effectLst/>
                          <a:latin typeface="Times New Roman" panose="02020603050405020304" pitchFamily="18" charset="0"/>
                          <a:ea typeface="宋体" panose="02010600030101010101" pitchFamily="2" charset="-122"/>
                        </a:rPr>
                        <a:t>重刊老乞大谚解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dirty="0">
                          <a:effectLst/>
                          <a:latin typeface="Times New Roman" panose="02020603050405020304" pitchFamily="18" charset="0"/>
                          <a:ea typeface="宋体" panose="02010600030101010101" pitchFamily="2" charset="-122"/>
                        </a:rPr>
                        <a:t>佚名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约</a:t>
                      </a:r>
                      <a:r>
                        <a:rPr lang="en-US" sz="2000" kern="100">
                          <a:effectLst/>
                          <a:latin typeface="Times New Roman" panose="02020603050405020304" pitchFamily="18" charset="0"/>
                          <a:ea typeface="宋体" panose="02010600030101010101" pitchFamily="2" charset="-122"/>
                        </a:rPr>
                        <a:t>1795</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xoan/xai</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后音注“咳”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9791994"/>
                  </a:ext>
                </a:extLst>
              </a:tr>
              <a:tr h="348343">
                <a:tc>
                  <a:txBody>
                    <a:bodyPr/>
                    <a:lstStyle/>
                    <a:p>
                      <a:pPr indent="127000" algn="just"/>
                      <a:r>
                        <a:rPr lang="zh-CN" sz="2000" kern="100">
                          <a:effectLst/>
                          <a:latin typeface="Times New Roman" panose="02020603050405020304" pitchFamily="18" charset="0"/>
                          <a:ea typeface="宋体" panose="02010600030101010101" pitchFamily="2" charset="-122"/>
                        </a:rPr>
                        <a:t>中华正音（骑著一匹）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dirty="0">
                          <a:effectLst/>
                          <a:latin typeface="Times New Roman" panose="02020603050405020304" pitchFamily="18" charset="0"/>
                          <a:ea typeface="宋体" panose="02010600030101010101" pitchFamily="2" charset="-122"/>
                        </a:rPr>
                        <a:t>佚名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18</a:t>
                      </a:r>
                      <a:r>
                        <a:rPr lang="zh-CN" sz="2000" kern="100">
                          <a:effectLst/>
                          <a:latin typeface="Times New Roman" panose="02020603050405020304" pitchFamily="18" charset="0"/>
                          <a:ea typeface="宋体" panose="02010600030101010101" pitchFamily="2" charset="-122"/>
                        </a:rPr>
                        <a:t>世纪</a:t>
                      </a:r>
                      <a:r>
                        <a:rPr lang="en-US" sz="2000" kern="100">
                          <a:effectLst/>
                          <a:latin typeface="Times New Roman" panose="02020603050405020304" pitchFamily="18" charset="0"/>
                          <a:ea typeface="宋体" panose="02010600030101010101" pitchFamily="2" charset="-122"/>
                        </a:rPr>
                        <a:t>-19</a:t>
                      </a:r>
                      <a:r>
                        <a:rPr lang="zh-CN" sz="2000" kern="100">
                          <a:effectLst/>
                          <a:latin typeface="Times New Roman" panose="02020603050405020304" pitchFamily="18" charset="0"/>
                          <a:ea typeface="宋体" panose="02010600030101010101" pitchFamily="2" charset="-122"/>
                        </a:rPr>
                        <a:t>世纪初</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xoan/x</a:t>
                      </a:r>
                      <a:r>
                        <a:rPr lang="zh-CN" sz="2000" kern="100">
                          <a:effectLst/>
                          <a:latin typeface="Times New Roman" panose="02020603050405020304" pitchFamily="18" charset="0"/>
                          <a:ea typeface="IpaP" panose="02000500070000020004" pitchFamily="2" charset="-122"/>
                        </a:rPr>
                        <a:t>ɐ</a:t>
                      </a:r>
                      <a:r>
                        <a:rPr lang="en-US" sz="2000" kern="100">
                          <a:effectLst/>
                          <a:latin typeface="Times New Roman" panose="02020603050405020304" pitchFamily="18" charset="0"/>
                          <a:ea typeface="宋体" panose="02010600030101010101" pitchFamily="2" charset="-122"/>
                        </a:rPr>
                        <a:t>i</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后音注“咳”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2638296"/>
                  </a:ext>
                </a:extLst>
              </a:tr>
              <a:tr h="348343">
                <a:tc>
                  <a:txBody>
                    <a:bodyPr/>
                    <a:lstStyle/>
                    <a:p>
                      <a:pPr indent="127000" algn="just"/>
                      <a:r>
                        <a:rPr lang="zh-CN" sz="2000" kern="100">
                          <a:effectLst/>
                          <a:latin typeface="Times New Roman" panose="02020603050405020304" pitchFamily="18" charset="0"/>
                          <a:ea typeface="宋体" panose="02010600030101010101" pitchFamily="2" charset="-122"/>
                        </a:rPr>
                        <a:t>正音撮要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dirty="0">
                          <a:effectLst/>
                          <a:latin typeface="Times New Roman" panose="02020603050405020304" pitchFamily="18" charset="0"/>
                          <a:ea typeface="宋体" panose="02010600030101010101" pitchFamily="2" charset="-122"/>
                        </a:rPr>
                        <a:t>高静亭</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dirty="0">
                          <a:effectLst/>
                          <a:latin typeface="Times New Roman" panose="02020603050405020304" pitchFamily="18" charset="0"/>
                          <a:ea typeface="宋体" panose="02010600030101010101" pitchFamily="2" charset="-122"/>
                        </a:rPr>
                        <a:t>1810</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胡烜切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原注：还又读若寒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349152"/>
                  </a:ext>
                </a:extLst>
              </a:tr>
              <a:tr h="348343">
                <a:tc>
                  <a:txBody>
                    <a:bodyPr/>
                    <a:lstStyle/>
                    <a:p>
                      <a:pPr indent="127000" algn="just"/>
                      <a:r>
                        <a:rPr lang="zh-CN" sz="2000" kern="100">
                          <a:effectLst/>
                          <a:latin typeface="Times New Roman" panose="02020603050405020304" pitchFamily="18" charset="0"/>
                          <a:ea typeface="宋体" panose="02010600030101010101" pitchFamily="2" charset="-122"/>
                        </a:rPr>
                        <a:t>录津录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wade</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dirty="0">
                          <a:effectLst/>
                          <a:latin typeface="Times New Roman" panose="02020603050405020304" pitchFamily="18" charset="0"/>
                          <a:ea typeface="宋体" panose="02010600030101010101" pitchFamily="2" charset="-122"/>
                        </a:rPr>
                        <a:t>1859</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hai/han/huan</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三音皆为“下平”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577884"/>
                  </a:ext>
                </a:extLst>
              </a:tr>
              <a:tr h="348343">
                <a:tc>
                  <a:txBody>
                    <a:bodyPr/>
                    <a:lstStyle/>
                    <a:p>
                      <a:pPr indent="127000" algn="just"/>
                      <a:r>
                        <a:rPr lang="zh-CN" sz="2000" kern="100">
                          <a:effectLst/>
                          <a:latin typeface="Times New Roman" panose="02020603050405020304" pitchFamily="18" charset="0"/>
                          <a:ea typeface="宋体" panose="02010600030101010101" pitchFamily="2" charset="-122"/>
                        </a:rPr>
                        <a:t>中英袖珍字典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Stent</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1874</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hai2</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 </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9320269"/>
                  </a:ext>
                </a:extLst>
              </a:tr>
              <a:tr h="348343">
                <a:tc>
                  <a:txBody>
                    <a:bodyPr/>
                    <a:lstStyle/>
                    <a:p>
                      <a:pPr indent="127000" algn="just"/>
                      <a:r>
                        <a:rPr lang="zh-CN" sz="2000" kern="100">
                          <a:effectLst/>
                          <a:latin typeface="Times New Roman" panose="02020603050405020304" pitchFamily="18" charset="0"/>
                          <a:ea typeface="宋体" panose="02010600030101010101" pitchFamily="2" charset="-122"/>
                        </a:rPr>
                        <a:t>华音撮要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佚名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1877</a:t>
                      </a:r>
                      <a:r>
                        <a:rPr lang="zh-CN" sz="2000" kern="100">
                          <a:effectLst/>
                          <a:latin typeface="Times New Roman" panose="02020603050405020304" pitchFamily="18" charset="0"/>
                          <a:ea typeface="宋体" panose="02010600030101010101" pitchFamily="2" charset="-122"/>
                        </a:rPr>
                        <a:t>年前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dirty="0" err="1">
                          <a:effectLst/>
                          <a:latin typeface="Times New Roman" panose="02020603050405020304" pitchFamily="18" charset="0"/>
                          <a:ea typeface="宋体" panose="02010600030101010101" pitchFamily="2" charset="-122"/>
                        </a:rPr>
                        <a:t>xoan</a:t>
                      </a:r>
                      <a:r>
                        <a:rPr lang="en-US" sz="2000" kern="100" dirty="0">
                          <a:effectLst/>
                          <a:latin typeface="Times New Roman" panose="02020603050405020304" pitchFamily="18" charset="0"/>
                          <a:ea typeface="宋体" panose="02010600030101010101" pitchFamily="2" charset="-122"/>
                        </a:rPr>
                        <a:t>/x</a:t>
                      </a:r>
                      <a:r>
                        <a:rPr lang="zh-CN" sz="2000" kern="100" dirty="0">
                          <a:effectLst/>
                          <a:latin typeface="Times New Roman" panose="02020603050405020304" pitchFamily="18" charset="0"/>
                          <a:ea typeface="IpaP" panose="02000500070000020004" pitchFamily="2" charset="-122"/>
                        </a:rPr>
                        <a:t>ɐ</a:t>
                      </a:r>
                      <a:r>
                        <a:rPr lang="en-US" sz="2000" kern="100" dirty="0" err="1">
                          <a:effectLst/>
                          <a:latin typeface="Times New Roman" panose="02020603050405020304" pitchFamily="18" charset="0"/>
                          <a:ea typeface="IpaP" panose="02000500070000020004" pitchFamily="2" charset="-122"/>
                        </a:rPr>
                        <a:t>i</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后音部分用“咳”字代替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1815053"/>
                  </a:ext>
                </a:extLst>
              </a:tr>
              <a:tr h="348343">
                <a:tc>
                  <a:txBody>
                    <a:bodyPr/>
                    <a:lstStyle/>
                    <a:p>
                      <a:pPr indent="127000" algn="just"/>
                      <a:r>
                        <a:rPr lang="zh-CN" sz="2000" kern="100">
                          <a:effectLst/>
                          <a:latin typeface="Times New Roman" panose="02020603050405020304" pitchFamily="18" charset="0"/>
                          <a:ea typeface="宋体" panose="02010600030101010101" pitchFamily="2" charset="-122"/>
                        </a:rPr>
                        <a:t>华音启蒙谚解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李应宪</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1883</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xai</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dirty="0">
                          <a:effectLst/>
                          <a:latin typeface="Times New Roman" panose="02020603050405020304" pitchFamily="18" charset="0"/>
                          <a:ea typeface="宋体" panose="02010600030101010101" pitchFamily="2" charset="-122"/>
                        </a:rPr>
                        <a:t>用“咳”字代替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6467978"/>
                  </a:ext>
                </a:extLst>
              </a:tr>
              <a:tr h="348343">
                <a:tc>
                  <a:txBody>
                    <a:bodyPr/>
                    <a:lstStyle/>
                    <a:p>
                      <a:pPr indent="127000" algn="just"/>
                      <a:r>
                        <a:rPr lang="zh-CN" sz="2000" kern="100">
                          <a:effectLst/>
                          <a:latin typeface="Times New Roman" panose="02020603050405020304" pitchFamily="18" charset="0"/>
                          <a:ea typeface="宋体" panose="02010600030101010101" pitchFamily="2" charset="-122"/>
                        </a:rPr>
                        <a:t>语言自迩集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Wade</a:t>
                      </a:r>
                      <a:r>
                        <a:rPr lang="zh-CN" sz="2000" kern="100">
                          <a:effectLst/>
                          <a:latin typeface="Times New Roman" panose="02020603050405020304" pitchFamily="18" charset="0"/>
                          <a:ea typeface="宋体" panose="02010600030101010101" pitchFamily="2" charset="-122"/>
                        </a:rPr>
                        <a:t>、</a:t>
                      </a:r>
                      <a:r>
                        <a:rPr lang="en-US" sz="2000" kern="100">
                          <a:effectLst/>
                          <a:latin typeface="Times New Roman" panose="02020603050405020304" pitchFamily="18" charset="0"/>
                          <a:ea typeface="宋体" panose="02010600030101010101" pitchFamily="2" charset="-122"/>
                        </a:rPr>
                        <a:t>Hiller</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1886</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hai/han/huan</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dirty="0">
                          <a:effectLst/>
                          <a:latin typeface="Times New Roman" panose="02020603050405020304" pitchFamily="18" charset="0"/>
                          <a:ea typeface="宋体" panose="02010600030101010101" pitchFamily="2" charset="-122"/>
                        </a:rPr>
                        <a:t>三音皆为</a:t>
                      </a:r>
                      <a:r>
                        <a:rPr lang="en-US" sz="2000" kern="100" dirty="0">
                          <a:effectLst/>
                          <a:latin typeface="Times New Roman" panose="02020603050405020304" pitchFamily="18" charset="0"/>
                          <a:ea typeface="宋体" panose="02010600030101010101" pitchFamily="2" charset="-122"/>
                        </a:rPr>
                        <a:t>2</a:t>
                      </a:r>
                      <a:r>
                        <a:rPr lang="zh-CN" sz="2000" kern="100" dirty="0">
                          <a:effectLst/>
                          <a:latin typeface="Times New Roman" panose="02020603050405020304" pitchFamily="18" charset="0"/>
                          <a:ea typeface="宋体" panose="02010600030101010101" pitchFamily="2" charset="-122"/>
                        </a:rPr>
                        <a:t>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4271853"/>
                  </a:ext>
                </a:extLst>
              </a:tr>
              <a:tr h="348343">
                <a:tc>
                  <a:txBody>
                    <a:bodyPr/>
                    <a:lstStyle/>
                    <a:p>
                      <a:pPr indent="127000" algn="just"/>
                      <a:r>
                        <a:rPr lang="zh-CN" sz="2000" kern="100">
                          <a:effectLst/>
                          <a:latin typeface="Times New Roman" panose="02020603050405020304" pitchFamily="18" charset="0"/>
                          <a:ea typeface="宋体" panose="02010600030101010101" pitchFamily="2" charset="-122"/>
                        </a:rPr>
                        <a:t>汉音分解字典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Baller</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1900</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han</a:t>
                      </a:r>
                      <a:r>
                        <a:rPr lang="en-US" sz="2000" kern="100" baseline="30000">
                          <a:effectLst/>
                          <a:latin typeface="Times New Roman" panose="02020603050405020304" pitchFamily="18" charset="0"/>
                          <a:ea typeface="宋体" panose="02010600030101010101" pitchFamily="2" charset="-122"/>
                        </a:rPr>
                        <a:t>2</a:t>
                      </a:r>
                      <a:r>
                        <a:rPr lang="en-US" sz="2000" kern="100">
                          <a:effectLst/>
                          <a:latin typeface="Times New Roman" panose="02020603050405020304" pitchFamily="18" charset="0"/>
                          <a:ea typeface="宋体" panose="02010600030101010101" pitchFamily="2" charset="-122"/>
                        </a:rPr>
                        <a:t>/hai</a:t>
                      </a:r>
                      <a:r>
                        <a:rPr lang="en-US" sz="2000" kern="100" baseline="30000">
                          <a:effectLst/>
                          <a:latin typeface="Times New Roman" panose="02020603050405020304" pitchFamily="18" charset="0"/>
                          <a:ea typeface="宋体" panose="02010600030101010101" pitchFamily="2" charset="-122"/>
                        </a:rPr>
                        <a:t>2</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dirty="0">
                          <a:effectLst/>
                          <a:latin typeface="Times New Roman" panose="02020603050405020304" pitchFamily="18" charset="0"/>
                          <a:ea typeface="宋体" panose="02010600030101010101" pitchFamily="2" charset="-122"/>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78038"/>
                  </a:ext>
                </a:extLst>
              </a:tr>
              <a:tr h="348343">
                <a:tc>
                  <a:txBody>
                    <a:bodyPr/>
                    <a:lstStyle/>
                    <a:p>
                      <a:pPr indent="127000" algn="just"/>
                      <a:r>
                        <a:rPr lang="zh-CN" sz="2000" kern="100">
                          <a:effectLst/>
                          <a:latin typeface="Times New Roman" panose="02020603050405020304" pitchFamily="18" charset="0"/>
                          <a:ea typeface="宋体" panose="02010600030101010101" pitchFamily="2" charset="-122"/>
                        </a:rPr>
                        <a:t>官话</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Hemeling</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1916</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hai/huan</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dirty="0">
                          <a:effectLst/>
                          <a:latin typeface="Times New Roman" panose="02020603050405020304" pitchFamily="18" charset="0"/>
                          <a:ea typeface="宋体" panose="02010600030101010101" pitchFamily="2" charset="-122"/>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336480"/>
                  </a:ext>
                </a:extLst>
              </a:tr>
              <a:tr h="348343">
                <a:tc>
                  <a:txBody>
                    <a:bodyPr/>
                    <a:lstStyle/>
                    <a:p>
                      <a:pPr indent="127000" algn="just"/>
                      <a:r>
                        <a:rPr lang="zh-CN" sz="2000" kern="100">
                          <a:effectLst/>
                          <a:latin typeface="Times New Roman" panose="02020603050405020304" pitchFamily="18" charset="0"/>
                          <a:ea typeface="宋体" panose="02010600030101010101" pitchFamily="2" charset="-122"/>
                        </a:rPr>
                        <a:t>国音常用字汇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教育部国语统一筹备委员会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a:effectLst/>
                          <a:latin typeface="Times New Roman" panose="02020603050405020304" pitchFamily="18" charset="0"/>
                          <a:ea typeface="宋体" panose="02010600030101010101" pitchFamily="2" charset="-122"/>
                        </a:rPr>
                        <a:t>1932</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ㄏㄞ‘</a:t>
                      </a:r>
                      <a:r>
                        <a:rPr lang="en-US" sz="2000" kern="100">
                          <a:effectLst/>
                          <a:latin typeface="Times New Roman" panose="02020603050405020304" pitchFamily="18" charset="0"/>
                          <a:ea typeface="宋体" panose="02010600030101010101" pitchFamily="2" charset="-122"/>
                        </a:rPr>
                        <a:t>hair</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dirty="0">
                          <a:effectLst/>
                          <a:latin typeface="Times New Roman" panose="02020603050405020304" pitchFamily="18" charset="0"/>
                          <a:ea typeface="宋体" panose="02010600030101010101" pitchFamily="2" charset="-122"/>
                        </a:rPr>
                        <a:t>原注：“犹也、尚也，语音”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9963243"/>
                  </a:ext>
                </a:extLst>
              </a:tr>
              <a:tr h="348343">
                <a:tc>
                  <a:txBody>
                    <a:bodyPr/>
                    <a:lstStyle/>
                    <a:p>
                      <a:pPr indent="127000" algn="just"/>
                      <a:r>
                        <a:rPr lang="zh-CN" sz="2000" kern="100">
                          <a:effectLst/>
                          <a:latin typeface="Times New Roman" panose="02020603050405020304" pitchFamily="18" charset="0"/>
                          <a:ea typeface="宋体" panose="02010600030101010101" pitchFamily="2" charset="-122"/>
                        </a:rPr>
                        <a:t>新华字典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新华辞书社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dirty="0">
                          <a:effectLst/>
                          <a:latin typeface="Times New Roman" panose="02020603050405020304" pitchFamily="18" charset="0"/>
                          <a:ea typeface="宋体" panose="02010600030101010101" pitchFamily="2" charset="-122"/>
                        </a:rPr>
                        <a:t>1957</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zh-CN" sz="2000" kern="100">
                          <a:effectLst/>
                          <a:latin typeface="Times New Roman" panose="02020603050405020304" pitchFamily="18" charset="0"/>
                          <a:ea typeface="宋体" panose="02010600030101010101" pitchFamily="2" charset="-122"/>
                        </a:rPr>
                        <a:t>ㄏㄞ‘</a:t>
                      </a:r>
                      <a:r>
                        <a:rPr lang="en-US" sz="2000" kern="100">
                          <a:effectLst/>
                          <a:latin typeface="Times New Roman" panose="02020603050405020304" pitchFamily="18" charset="0"/>
                          <a:ea typeface="宋体" panose="02010600030101010101" pitchFamily="2" charset="-122"/>
                        </a:rPr>
                        <a:t>hai</a:t>
                      </a:r>
                      <a:endParaRPr lang="zh-CN" sz="20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just"/>
                      <a:r>
                        <a:rPr lang="en-US" sz="2000" kern="100" dirty="0">
                          <a:effectLst/>
                          <a:latin typeface="Times New Roman" panose="02020603050405020304" pitchFamily="18" charset="0"/>
                          <a:ea typeface="宋体" panose="02010600030101010101" pitchFamily="2" charset="-122"/>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5439837"/>
                  </a:ext>
                </a:extLst>
              </a:tr>
            </a:tbl>
          </a:graphicData>
        </a:graphic>
      </p:graphicFrame>
      <p:sp>
        <p:nvSpPr>
          <p:cNvPr id="2" name="文本框 1">
            <a:extLst>
              <a:ext uri="{FF2B5EF4-FFF2-40B4-BE49-F238E27FC236}">
                <a16:creationId xmlns:a16="http://schemas.microsoft.com/office/drawing/2014/main" id="{B0A6EF07-0B38-235E-984C-6D7FC9F8FB42}"/>
              </a:ext>
            </a:extLst>
          </p:cNvPr>
          <p:cNvSpPr txBox="1"/>
          <p:nvPr/>
        </p:nvSpPr>
        <p:spPr>
          <a:xfrm>
            <a:off x="932329" y="484094"/>
            <a:ext cx="2725426" cy="369332"/>
          </a:xfrm>
          <a:prstGeom prst="rect">
            <a:avLst/>
          </a:prstGeom>
          <a:noFill/>
        </p:spPr>
        <p:txBody>
          <a:bodyPr wrap="none" rtlCol="0">
            <a:spAutoFit/>
          </a:bodyPr>
          <a:lstStyle/>
          <a:p>
            <a:r>
              <a:rPr lang="zh-CN" altLang="en-US" dirty="0"/>
              <a:t>动词读</a:t>
            </a:r>
            <a:r>
              <a:rPr lang="en-US" altLang="zh-CN" dirty="0" err="1"/>
              <a:t>huan</a:t>
            </a:r>
            <a:r>
              <a:rPr lang="zh-CN" altLang="en-US" dirty="0"/>
              <a:t>，副词读</a:t>
            </a:r>
            <a:r>
              <a:rPr lang="en-US" altLang="zh-CN" dirty="0" err="1"/>
              <a:t>hai</a:t>
            </a:r>
            <a:endParaRPr lang="zh-CN" altLang="en-US" dirty="0"/>
          </a:p>
        </p:txBody>
      </p:sp>
    </p:spTree>
    <p:extLst>
      <p:ext uri="{BB962C8B-B14F-4D97-AF65-F5344CB8AC3E}">
        <p14:creationId xmlns:p14="http://schemas.microsoft.com/office/powerpoint/2010/main" val="1942655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0AEC0-9E51-D2A7-B4CB-3D3E452E5085}"/>
              </a:ext>
            </a:extLst>
          </p:cNvPr>
          <p:cNvSpPr>
            <a:spLocks noGrp="1"/>
          </p:cNvSpPr>
          <p:nvPr>
            <p:ph type="title"/>
          </p:nvPr>
        </p:nvSpPr>
        <p:spPr/>
        <p:txBody>
          <a:bodyPr>
            <a:normAutofit/>
          </a:bodyPr>
          <a:lstStyle/>
          <a:p>
            <a:r>
              <a:rPr lang="zh-CN" altLang="en-US" sz="4000" dirty="0">
                <a:latin typeface="宋体" panose="02010600030101010101" pitchFamily="2" charset="-122"/>
                <a:ea typeface="宋体" panose="02010600030101010101" pitchFamily="2" charset="-122"/>
              </a:rPr>
              <a:t>延伸阅读</a:t>
            </a:r>
          </a:p>
        </p:txBody>
      </p:sp>
      <p:sp>
        <p:nvSpPr>
          <p:cNvPr id="3" name="内容占位符 2">
            <a:extLst>
              <a:ext uri="{FF2B5EF4-FFF2-40B4-BE49-F238E27FC236}">
                <a16:creationId xmlns:a16="http://schemas.microsoft.com/office/drawing/2014/main" id="{25BE9022-3D13-C4AA-539E-06EE1C3D57FE}"/>
              </a:ext>
            </a:extLst>
          </p:cNvPr>
          <p:cNvSpPr>
            <a:spLocks noGrp="1"/>
          </p:cNvSpPr>
          <p:nvPr>
            <p:ph idx="1"/>
          </p:nvPr>
        </p:nvSpPr>
        <p:spPr>
          <a:xfrm>
            <a:off x="379379" y="1825625"/>
            <a:ext cx="11556459" cy="4351338"/>
          </a:xfrm>
        </p:spPr>
        <p:txBody>
          <a:bodyPr/>
          <a:lstStyle/>
          <a:p>
            <a:pPr marL="0" indent="0">
              <a:buNone/>
            </a:pP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瑞士</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费尔迪南</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德</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索绪尔 著、高名凯 译，普通语言学教程：商务印书馆，</a:t>
            </a:r>
            <a:r>
              <a:rPr lang="en-US" altLang="zh-CN" b="1" dirty="0">
                <a:solidFill>
                  <a:srgbClr val="FF0000"/>
                </a:solidFill>
                <a:latin typeface="宋体" panose="02010600030101010101" pitchFamily="2" charset="-122"/>
                <a:ea typeface="宋体" panose="02010600030101010101" pitchFamily="2" charset="-122"/>
              </a:rPr>
              <a:t>1980</a:t>
            </a:r>
            <a:r>
              <a:rPr lang="zh-CN" altLang="en-US" b="1" dirty="0">
                <a:solidFill>
                  <a:srgbClr val="FF0000"/>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500124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FB8EF-8153-AF4B-1576-4A825F97EAB5}"/>
              </a:ext>
            </a:extLst>
          </p:cNvPr>
          <p:cNvSpPr>
            <a:spLocks noGrp="1"/>
          </p:cNvSpPr>
          <p:nvPr>
            <p:ph type="title"/>
          </p:nvPr>
        </p:nvSpPr>
        <p:spPr>
          <a:xfrm>
            <a:off x="838200" y="365125"/>
            <a:ext cx="10515600" cy="997849"/>
          </a:xfrm>
        </p:spPr>
        <p:txBody>
          <a:bodyPr/>
          <a:lstStyle/>
          <a:p>
            <a:endParaRPr lang="zh-CN" altLang="en-US"/>
          </a:p>
        </p:txBody>
      </p:sp>
      <p:sp>
        <p:nvSpPr>
          <p:cNvPr id="4" name="内容占位符 2">
            <a:extLst>
              <a:ext uri="{FF2B5EF4-FFF2-40B4-BE49-F238E27FC236}">
                <a16:creationId xmlns:a16="http://schemas.microsoft.com/office/drawing/2014/main" id="{DF20FE95-18B0-1922-ED0A-8A53A02B7F89}"/>
              </a:ext>
            </a:extLst>
          </p:cNvPr>
          <p:cNvSpPr txBox="1">
            <a:spLocks/>
          </p:cNvSpPr>
          <p:nvPr/>
        </p:nvSpPr>
        <p:spPr>
          <a:xfrm>
            <a:off x="669881" y="1507414"/>
            <a:ext cx="10852237" cy="5117673"/>
          </a:xfrm>
          <a:prstGeom prst="rect">
            <a:avLst/>
          </a:prstGeom>
        </p:spPr>
        <p:txBody>
          <a:bodyPr vert="horz" wrap="square" lIns="91440" tIns="45720" rIns="91440" bIns="45720" rtlCol="0" anchor="t">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tabLst/>
              <a:defRPr/>
            </a:pPr>
            <a:r>
              <a:rPr kumimoji="0" lang="zh-CN" altLang="en-US" sz="2800" b="0" i="0" u="none" strike="noStrike" kern="1200" cap="none" spc="150" normalizeH="0" baseline="0" noProof="1">
                <a:ln>
                  <a:noFill/>
                </a:ln>
                <a:solidFill>
                  <a:sysClr val="windowText" lastClr="000000"/>
                </a:solidFill>
                <a:effectLst/>
                <a:uLnTx/>
                <a:uFillTx/>
                <a:latin typeface="+mn-ea"/>
                <a:ea typeface="+mn-ea"/>
                <a:cs typeface="+mn-cs"/>
                <a:sym typeface="+mn-ea"/>
              </a:rPr>
              <a:t>说出来的话的长度在理论上可以无限，当然由于记忆力的限制，实际句子不会无限长。</a:t>
            </a:r>
          </a:p>
          <a:p>
            <a: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tabLst/>
              <a:defRPr/>
            </a:pPr>
            <a:r>
              <a:rPr kumimoji="0" lang="zh-CN" altLang="en-US" sz="2800" b="0" i="0" u="none" strike="noStrike" kern="1200" cap="none" spc="150" normalizeH="0" baseline="0" noProof="1">
                <a:ln>
                  <a:noFill/>
                </a:ln>
                <a:solidFill>
                  <a:sysClr val="windowText" lastClr="000000"/>
                </a:solidFill>
                <a:effectLst/>
                <a:uLnTx/>
                <a:uFillTx/>
                <a:latin typeface="+mn-ea"/>
                <a:ea typeface="+mn-ea"/>
                <a:cs typeface="+mn-cs"/>
                <a:sym typeface="+mn-ea"/>
              </a:rPr>
              <a:t>一种语言的句子数量是无限的，说话就是创造新句子。（叶、徐</a:t>
            </a:r>
            <a:r>
              <a:rPr kumimoji="0" lang="en-US" altLang="zh-CN" sz="2800" b="0" i="0" u="none" strike="noStrike" kern="1200" cap="none" spc="150" normalizeH="0" baseline="0" noProof="1">
                <a:ln>
                  <a:noFill/>
                </a:ln>
                <a:solidFill>
                  <a:sysClr val="windowText" lastClr="000000"/>
                </a:solidFill>
                <a:effectLst/>
                <a:uLnTx/>
                <a:uFillTx/>
                <a:latin typeface="+mn-ea"/>
                <a:ea typeface="+mn-ea"/>
                <a:cs typeface="+mn-cs"/>
                <a:sym typeface="+mn-ea"/>
              </a:rPr>
              <a:t>《</a:t>
            </a:r>
            <a:r>
              <a:rPr kumimoji="0" lang="zh-CN" altLang="en-US" sz="2800" b="0" i="0" u="none" strike="noStrike" kern="1200" cap="none" spc="150" normalizeH="0" baseline="0" noProof="1">
                <a:ln>
                  <a:noFill/>
                </a:ln>
                <a:solidFill>
                  <a:sysClr val="windowText" lastClr="000000"/>
                </a:solidFill>
                <a:effectLst/>
                <a:uLnTx/>
                <a:uFillTx/>
                <a:latin typeface="+mn-ea"/>
                <a:ea typeface="+mn-ea"/>
                <a:cs typeface="+mn-cs"/>
                <a:sym typeface="+mn-ea"/>
              </a:rPr>
              <a:t>语言学纲要</a:t>
            </a:r>
            <a:r>
              <a:rPr kumimoji="0" lang="en-US" altLang="zh-CN" sz="2800" b="0" i="0" u="none" strike="noStrike" kern="1200" cap="none" spc="150" normalizeH="0" baseline="0" noProof="1">
                <a:ln>
                  <a:noFill/>
                </a:ln>
                <a:solidFill>
                  <a:sysClr val="windowText" lastClr="000000"/>
                </a:solidFill>
                <a:effectLst/>
                <a:uLnTx/>
                <a:uFillTx/>
                <a:latin typeface="+mn-ea"/>
                <a:ea typeface="+mn-ea"/>
                <a:cs typeface="+mn-cs"/>
                <a:sym typeface="+mn-ea"/>
              </a:rPr>
              <a:t>》</a:t>
            </a:r>
            <a:r>
              <a:rPr kumimoji="0" lang="zh-CN" altLang="en-US" sz="2800" b="0" i="0" u="none" strike="noStrike" kern="1200" cap="none" spc="150" normalizeH="0" baseline="0" noProof="1">
                <a:ln>
                  <a:noFill/>
                </a:ln>
                <a:solidFill>
                  <a:sysClr val="windowText" lastClr="000000"/>
                </a:solidFill>
                <a:effectLst/>
                <a:uLnTx/>
                <a:uFillTx/>
                <a:latin typeface="+mn-ea"/>
                <a:ea typeface="+mn-ea"/>
                <a:cs typeface="+mn-cs"/>
                <a:sym typeface="+mn-ea"/>
              </a:rPr>
              <a:t>）</a:t>
            </a:r>
          </a:p>
          <a:p>
            <a: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tabLst/>
              <a:defRPr/>
            </a:pPr>
            <a:endParaRPr kumimoji="0" lang="zh-CN" altLang="en-US" sz="1600" b="0" i="0" u="none" strike="noStrike" kern="1200" cap="none" spc="150" normalizeH="0" baseline="0" noProof="1">
              <a:ln>
                <a:noFill/>
              </a:ln>
              <a:solidFill>
                <a:sysClr val="windowText" lastClr="000000"/>
              </a:solidFill>
              <a:effectLst/>
              <a:uLnTx/>
              <a:uFillTx/>
              <a:latin typeface="Arial" panose="020B0604020202020204" pitchFamily="34" charset="0"/>
              <a:ea typeface="微软雅黑" panose="020B0503020204020204" charset="-122"/>
              <a:cs typeface="+mn-cs"/>
              <a:sym typeface="+mn-ea"/>
            </a:endParaRPr>
          </a:p>
        </p:txBody>
      </p:sp>
      <p:pic>
        <p:nvPicPr>
          <p:cNvPr id="5" name="Picture 2">
            <a:extLst>
              <a:ext uri="{FF2B5EF4-FFF2-40B4-BE49-F238E27FC236}">
                <a16:creationId xmlns:a16="http://schemas.microsoft.com/office/drawing/2014/main" id="{6EA37AF9-0DEF-9897-B990-04E8FE92F4E6}"/>
              </a:ext>
            </a:extLst>
          </p:cNvPr>
          <p:cNvPicPr>
            <a:picLocks noChangeAspect="1"/>
          </p:cNvPicPr>
          <p:nvPr/>
        </p:nvPicPr>
        <p:blipFill>
          <a:blip r:embed="rId2"/>
          <a:stretch>
            <a:fillRect/>
          </a:stretch>
        </p:blipFill>
        <p:spPr>
          <a:xfrm>
            <a:off x="4451997" y="3429000"/>
            <a:ext cx="5526088" cy="3449638"/>
          </a:xfrm>
          <a:prstGeom prst="rect">
            <a:avLst/>
          </a:prstGeom>
          <a:noFill/>
          <a:ln w="9525">
            <a:noFill/>
          </a:ln>
        </p:spPr>
      </p:pic>
    </p:spTree>
    <p:extLst>
      <p:ext uri="{BB962C8B-B14F-4D97-AF65-F5344CB8AC3E}">
        <p14:creationId xmlns:p14="http://schemas.microsoft.com/office/powerpoint/2010/main" val="141015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750EDA3-D2FB-78D2-B722-91AFA0875AB3}"/>
              </a:ext>
            </a:extLst>
          </p:cNvPr>
          <p:cNvSpPr>
            <a:spLocks noGrp="1"/>
          </p:cNvSpPr>
          <p:nvPr>
            <p:ph idx="1"/>
          </p:nvPr>
        </p:nvSpPr>
        <p:spPr>
          <a:xfrm>
            <a:off x="665671" y="686938"/>
            <a:ext cx="10790207" cy="6171061"/>
          </a:xfrm>
        </p:spPr>
        <p:txBody>
          <a:bodyPr>
            <a:normAutofit/>
          </a:bodyPr>
          <a:lstStyle/>
          <a:p>
            <a:pPr marL="0" indent="0" eaLnBrk="1" hangingPunct="1">
              <a:buFont typeface="Cambria" panose="02040503050406030204" pitchFamily="18" charset="0"/>
              <a:buNone/>
            </a:pPr>
            <a:r>
              <a:rPr lang="en-US" altLang="zh-CN" sz="2800" dirty="0">
                <a:latin typeface="+mn-ea"/>
                <a:ea typeface="+mn-ea"/>
                <a:cs typeface="+mn-ea"/>
              </a:rPr>
              <a:t>1.</a:t>
            </a:r>
            <a:r>
              <a:rPr lang="zh-CN" altLang="en-US" sz="2800" dirty="0">
                <a:latin typeface="+mn-ea"/>
                <a:ea typeface="+mn-ea"/>
                <a:cs typeface="+mn-ea"/>
              </a:rPr>
              <a:t>不同的句子中所包含的词是有限的。</a:t>
            </a:r>
            <a:endParaRPr lang="en-US" altLang="zh-CN" sz="2800" dirty="0">
              <a:latin typeface="+mn-ea"/>
              <a:ea typeface="+mn-ea"/>
              <a:cs typeface="+mn-ea"/>
            </a:endParaRPr>
          </a:p>
          <a:p>
            <a:pPr marL="0" indent="0" eaLnBrk="1" hangingPunct="1">
              <a:buFont typeface="Cambria" panose="02040503050406030204" pitchFamily="18" charset="0"/>
              <a:buNone/>
            </a:pPr>
            <a:r>
              <a:rPr lang="en-US" altLang="zh-CN" sz="2800" dirty="0">
                <a:latin typeface="+mn-ea"/>
                <a:ea typeface="+mn-ea"/>
                <a:cs typeface="+mn-ea"/>
              </a:rPr>
              <a:t>2.</a:t>
            </a:r>
            <a:r>
              <a:rPr lang="zh-CN" altLang="en-US" sz="2800" dirty="0">
                <a:latin typeface="+mn-ea"/>
                <a:ea typeface="+mn-ea"/>
                <a:cs typeface="+mn-ea"/>
              </a:rPr>
              <a:t>词和词组合的规则是有限的。</a:t>
            </a:r>
            <a:endParaRPr lang="en-US" altLang="zh-CN" dirty="0">
              <a:latin typeface="宋体" panose="02010600030101010101" pitchFamily="2" charset="-122"/>
              <a:ea typeface="宋体" panose="02010600030101010101" pitchFamily="2" charset="-122"/>
            </a:endParaRPr>
          </a:p>
          <a:p>
            <a:pPr marL="0" indent="0" eaLnBrk="1" hangingPunct="1"/>
            <a:r>
              <a:rPr lang="zh-CN" altLang="en-US" sz="2800" dirty="0">
                <a:latin typeface="楷体" panose="02010609060101010101" pitchFamily="49" charset="-122"/>
                <a:ea typeface="楷体" panose="02010609060101010101" pitchFamily="49" charset="-122"/>
              </a:rPr>
              <a:t>我看书</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他写字</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你读报</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妹妹绣花</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哥哥抽烟</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客人喝茶</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（这些句子使用了相同的规则）</a:t>
            </a:r>
            <a:endParaRPr lang="en-US" altLang="zh-CN" sz="2800" dirty="0">
              <a:latin typeface="楷体" panose="02010609060101010101" pitchFamily="49" charset="-122"/>
              <a:ea typeface="楷体" panose="02010609060101010101" pitchFamily="49" charset="-122"/>
            </a:endParaRPr>
          </a:p>
          <a:p>
            <a:pPr marL="0" indent="0" eaLnBrk="1" hangingPunct="1"/>
            <a:endParaRPr lang="zh-CN" altLang="en-US" sz="2800" dirty="0">
              <a:latin typeface="楷体" panose="02010609060101010101" pitchFamily="49" charset="-122"/>
              <a:ea typeface="楷体" panose="02010609060101010101" pitchFamily="49" charset="-122"/>
            </a:endParaRPr>
          </a:p>
          <a:p>
            <a:pPr marL="0" indent="0" eaLnBrk="1" hangingPunct="1"/>
            <a:r>
              <a:rPr lang="zh-CN" altLang="en-US" sz="3200" dirty="0">
                <a:solidFill>
                  <a:srgbClr val="5E263B"/>
                </a:solidFill>
              </a:rPr>
              <a:t>无限的句子中包含着有限的词和为数不多的规则。</a:t>
            </a:r>
            <a:endParaRPr lang="en-US" altLang="zh-CN" sz="3200" dirty="0">
              <a:solidFill>
                <a:srgbClr val="5E263B"/>
              </a:solidFill>
            </a:endParaRPr>
          </a:p>
          <a:p>
            <a:pPr marL="0" indent="0" eaLnBrk="1" hangingPunct="1"/>
            <a:r>
              <a:rPr lang="zh-CN" altLang="en-US" dirty="0"/>
              <a:t>汉语：我看书</a:t>
            </a:r>
            <a:r>
              <a:rPr lang="en-US" altLang="zh-CN" dirty="0"/>
              <a:t>/</a:t>
            </a:r>
            <a:r>
              <a:rPr lang="zh-CN" altLang="en-US" dirty="0"/>
              <a:t>他写字</a:t>
            </a:r>
            <a:r>
              <a:rPr lang="en-US" altLang="zh-CN" dirty="0"/>
              <a:t>/</a:t>
            </a:r>
            <a:r>
              <a:rPr lang="zh-CN" altLang="en-US" dirty="0"/>
              <a:t>妹妹绣花</a:t>
            </a:r>
            <a:r>
              <a:rPr lang="en-US" altLang="zh-CN" dirty="0"/>
              <a:t>……</a:t>
            </a:r>
            <a:r>
              <a:rPr lang="zh-CN" altLang="en-US" dirty="0"/>
              <a:t>（语序原则）</a:t>
            </a:r>
            <a:endParaRPr lang="en-US" altLang="zh-CN" dirty="0"/>
          </a:p>
          <a:p>
            <a:pPr marL="0" indent="0" eaLnBrk="1" hangingPunct="1"/>
            <a:r>
              <a:rPr lang="en-US" altLang="zh-CN" dirty="0"/>
              <a:t>            </a:t>
            </a:r>
            <a:r>
              <a:rPr lang="zh-CN" altLang="en-US" dirty="0"/>
              <a:t>张三用毛笔写字</a:t>
            </a:r>
            <a:r>
              <a:rPr lang="en-US" altLang="zh-CN" dirty="0"/>
              <a:t>/</a:t>
            </a:r>
            <a:r>
              <a:rPr lang="zh-CN" altLang="en-US" dirty="0"/>
              <a:t>他在教室里看书。（介词</a:t>
            </a:r>
            <a:r>
              <a:rPr lang="en-US" altLang="zh-CN" dirty="0"/>
              <a:t>+</a:t>
            </a:r>
            <a:r>
              <a:rPr lang="zh-CN" altLang="en-US" dirty="0"/>
              <a:t>宾语）</a:t>
            </a:r>
            <a:endParaRPr lang="en-US" altLang="zh-CN" dirty="0"/>
          </a:p>
          <a:p>
            <a:pPr marL="0" indent="0" eaLnBrk="1" hangingPunct="1"/>
            <a:r>
              <a:rPr lang="zh-CN" altLang="en-US" dirty="0"/>
              <a:t>英语：</a:t>
            </a:r>
            <a:r>
              <a:rPr lang="en-US" altLang="zh-CN" dirty="0"/>
              <a:t>He reads a book/two</a:t>
            </a:r>
            <a:r>
              <a:rPr lang="zh-CN" altLang="en-US" dirty="0"/>
              <a:t> </a:t>
            </a:r>
            <a:r>
              <a:rPr lang="en-US" altLang="zh-CN" dirty="0"/>
              <a:t>books.</a:t>
            </a:r>
            <a:r>
              <a:rPr lang="zh-CN" altLang="en-US" dirty="0"/>
              <a:t>（一致关系）</a:t>
            </a:r>
            <a:endParaRPr lang="en-US" altLang="zh-CN" dirty="0"/>
          </a:p>
          <a:p>
            <a:pPr marL="0" indent="0" eaLnBrk="1" hangingPunct="1"/>
            <a:r>
              <a:rPr lang="en-US" altLang="zh-CN" dirty="0"/>
              <a:t>           with, in </a:t>
            </a:r>
          </a:p>
          <a:p>
            <a:pPr marL="0" indent="0" eaLnBrk="1" hangingPunct="1"/>
            <a:r>
              <a:rPr lang="zh-CN" altLang="en-US" dirty="0"/>
              <a:t>日语：</a:t>
            </a:r>
            <a:r>
              <a:rPr lang="ja-JP" altLang="en-US" dirty="0"/>
              <a:t>私は本を読む</a:t>
            </a:r>
            <a:r>
              <a:rPr lang="en-US" altLang="ja-JP" dirty="0"/>
              <a:t>/</a:t>
            </a:r>
            <a:r>
              <a:rPr lang="ja-JP" altLang="en-US" dirty="0"/>
              <a:t>彼はこう書いている。</a:t>
            </a:r>
            <a:r>
              <a:rPr lang="zh-CN" altLang="en-US" dirty="0"/>
              <a:t>（语序）</a:t>
            </a:r>
            <a:endParaRPr lang="en-US" altLang="ja-JP" dirty="0"/>
          </a:p>
          <a:p>
            <a:pPr marL="0" indent="0" eaLnBrk="1" hangingPunct="1"/>
            <a:r>
              <a:rPr lang="ja-JP" altLang="en-US" dirty="0"/>
              <a:t>           張三は筆</a:t>
            </a:r>
            <a:r>
              <a:rPr lang="ja-JP" altLang="en-US" dirty="0">
                <a:solidFill>
                  <a:srgbClr val="FF0000"/>
                </a:solidFill>
              </a:rPr>
              <a:t>で</a:t>
            </a:r>
            <a:r>
              <a:rPr lang="ja-JP" altLang="en-US" dirty="0"/>
              <a:t>書く。</a:t>
            </a:r>
            <a:endParaRPr lang="zh-CN" altLang="en-US" dirty="0"/>
          </a:p>
          <a:p>
            <a:endParaRPr lang="zh-CN" altLang="en-US" dirty="0"/>
          </a:p>
        </p:txBody>
      </p:sp>
    </p:spTree>
    <p:extLst>
      <p:ext uri="{BB962C8B-B14F-4D97-AF65-F5344CB8AC3E}">
        <p14:creationId xmlns:p14="http://schemas.microsoft.com/office/powerpoint/2010/main" val="568032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B8E6356A-90A2-FDCD-CD97-080C5248141F}"/>
              </a:ext>
            </a:extLst>
          </p:cNvPr>
          <p:cNvSpPr>
            <a:spLocks noGrp="1"/>
          </p:cNvSpPr>
          <p:nvPr>
            <p:ph type="title"/>
          </p:nvPr>
        </p:nvSpPr>
        <p:spPr/>
        <p:txBody>
          <a:bodyPr/>
          <a:lstStyle/>
          <a:p>
            <a:endParaRPr lang="zh-CN" altLang="en-US"/>
          </a:p>
        </p:txBody>
      </p:sp>
      <p:sp>
        <p:nvSpPr>
          <p:cNvPr id="12" name="内容占位符 11">
            <a:extLst>
              <a:ext uri="{FF2B5EF4-FFF2-40B4-BE49-F238E27FC236}">
                <a16:creationId xmlns:a16="http://schemas.microsoft.com/office/drawing/2014/main" id="{985BB6D5-F309-8E16-55A8-9C920A123DF7}"/>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语言和言语活动不能混为一谈，它只是言语活动的一个确定部分，而且当然是一个主要的部分。</a:t>
            </a:r>
          </a:p>
        </p:txBody>
      </p:sp>
      <p:pic>
        <p:nvPicPr>
          <p:cNvPr id="14" name="图片 13">
            <a:extLst>
              <a:ext uri="{FF2B5EF4-FFF2-40B4-BE49-F238E27FC236}">
                <a16:creationId xmlns:a16="http://schemas.microsoft.com/office/drawing/2014/main" id="{CC012E32-42C1-619D-8E89-9DD261379E9E}"/>
              </a:ext>
            </a:extLst>
          </p:cNvPr>
          <p:cNvPicPr>
            <a:picLocks noChangeAspect="1"/>
          </p:cNvPicPr>
          <p:nvPr/>
        </p:nvPicPr>
        <p:blipFill>
          <a:blip r:embed="rId2"/>
          <a:stretch>
            <a:fillRect/>
          </a:stretch>
        </p:blipFill>
        <p:spPr>
          <a:xfrm>
            <a:off x="685204" y="1910185"/>
            <a:ext cx="9620322" cy="2091109"/>
          </a:xfrm>
          <a:prstGeom prst="rect">
            <a:avLst/>
          </a:prstGeom>
        </p:spPr>
      </p:pic>
    </p:spTree>
    <p:extLst>
      <p:ext uri="{BB962C8B-B14F-4D97-AF65-F5344CB8AC3E}">
        <p14:creationId xmlns:p14="http://schemas.microsoft.com/office/powerpoint/2010/main" val="310432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00AFC01-8A92-976D-37C7-FD822CDBC5D1}"/>
              </a:ext>
            </a:extLst>
          </p:cNvPr>
          <p:cNvSpPr>
            <a:spLocks noGrp="1"/>
          </p:cNvSpPr>
          <p:nvPr>
            <p:ph idx="1"/>
          </p:nvPr>
        </p:nvSpPr>
        <p:spPr>
          <a:xfrm>
            <a:off x="655608" y="465826"/>
            <a:ext cx="10698192" cy="5711137"/>
          </a:xfrm>
        </p:spPr>
        <p:txBody>
          <a:bodyPr/>
          <a:lstStyle/>
          <a:p>
            <a:r>
              <a:rPr lang="en-US" altLang="zh-CN" dirty="0">
                <a:latin typeface="Times New Roman" panose="02020603050405020304" pitchFamily="18" charset="0"/>
                <a:cs typeface="Times New Roman" panose="02020603050405020304" pitchFamily="18" charset="0"/>
              </a:rPr>
              <a:t>P35</a:t>
            </a:r>
            <a:r>
              <a:rPr lang="zh-CN" altLang="en-US" dirty="0">
                <a:latin typeface="Times New Roman" panose="02020603050405020304" pitchFamily="18" charset="0"/>
                <a:cs typeface="Times New Roman" panose="02020603050405020304" pitchFamily="18" charset="0"/>
              </a:rPr>
              <a:t>：把语言和言语分开，我们一下子就把（</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）什么是社会的，什么是个人的；（</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）什么是主要的，什么是从属的和多少是偶然的分开来了。</a:t>
            </a:r>
            <a:endParaRPr lang="en-US" altLang="zh-CN" dirty="0">
              <a:latin typeface="Times New Roman" panose="02020603050405020304" pitchFamily="18" charset="0"/>
              <a:cs typeface="Times New Roman" panose="02020603050405020304" pitchFamily="18" charset="0"/>
            </a:endParaRPr>
          </a:p>
          <a:p>
            <a:endParaRPr lang="en-US" altLang="zh-CN" dirty="0"/>
          </a:p>
          <a:p>
            <a:r>
              <a:rPr lang="zh-CN" altLang="en-US" dirty="0"/>
              <a:t>语言不是说话者的一种功能，它是个人被动地记录下来的产物；它从来不需要什么深思熟虑，思考也只是为了分类的活动才插进手来。</a:t>
            </a:r>
            <a:endParaRPr lang="en-US" altLang="zh-CN" dirty="0"/>
          </a:p>
          <a:p>
            <a:r>
              <a:rPr lang="zh-CN" altLang="en-US" dirty="0"/>
              <a:t>言语却是个人意志和智能的行为，其中应该区别开（</a:t>
            </a:r>
            <a:r>
              <a:rPr lang="en-US" altLang="zh-CN" dirty="0"/>
              <a:t>1</a:t>
            </a:r>
            <a:r>
              <a:rPr lang="zh-CN" altLang="en-US" dirty="0"/>
              <a:t>）说话者赖以运用语言规则表达他的个人思想的组合；（</a:t>
            </a:r>
            <a:r>
              <a:rPr lang="en-US" altLang="zh-CN" dirty="0"/>
              <a:t>2</a:t>
            </a:r>
            <a:r>
              <a:rPr lang="zh-CN" altLang="en-US" dirty="0"/>
              <a:t>）使他有可能把这些组合表露出来的心理</a:t>
            </a:r>
            <a:r>
              <a:rPr lang="en-US" altLang="zh-CN" dirty="0"/>
              <a:t>.</a:t>
            </a:r>
            <a:r>
              <a:rPr lang="zh-CN" altLang="en-US" dirty="0"/>
              <a:t>物理机构。</a:t>
            </a:r>
            <a:endParaRPr lang="en-US" altLang="zh-CN" dirty="0"/>
          </a:p>
        </p:txBody>
      </p:sp>
    </p:spTree>
    <p:extLst>
      <p:ext uri="{BB962C8B-B14F-4D97-AF65-F5344CB8AC3E}">
        <p14:creationId xmlns:p14="http://schemas.microsoft.com/office/powerpoint/2010/main" val="37581088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5996</Words>
  <Application>Microsoft Office PowerPoint</Application>
  <PresentationFormat>宽屏</PresentationFormat>
  <Paragraphs>523</Paragraphs>
  <Slides>57</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57</vt:i4>
      </vt:variant>
    </vt:vector>
  </HeadingPairs>
  <TitlesOfParts>
    <vt:vector size="73" baseType="lpstr">
      <vt:lpstr>E-BZ+ZEPDFD-1</vt:lpstr>
      <vt:lpstr>HTJ0+ZEPDFD-2</vt:lpstr>
      <vt:lpstr>方正书宋_GBK</vt:lpstr>
      <vt:lpstr>华文彩云</vt:lpstr>
      <vt:lpstr>华文新魏</vt:lpstr>
      <vt:lpstr>楷体</vt:lpstr>
      <vt:lpstr>宋体</vt:lpstr>
      <vt:lpstr>微软雅黑</vt:lpstr>
      <vt:lpstr>Arial</vt:lpstr>
      <vt:lpstr>Cambria</vt:lpstr>
      <vt:lpstr>Century Gothic</vt:lpstr>
      <vt:lpstr>Corbel</vt:lpstr>
      <vt:lpstr>Tahoma</vt:lpstr>
      <vt:lpstr>Times New Roman</vt:lpstr>
      <vt:lpstr>Wingdings</vt:lpstr>
      <vt:lpstr>Office 主题​​</vt:lpstr>
      <vt:lpstr>第二章  语言是符号系统 </vt:lpstr>
      <vt:lpstr>《普通语言学教程》目录</vt:lpstr>
      <vt:lpstr>PowerPoint 演示文稿</vt:lpstr>
      <vt:lpstr>PowerPoint 演示文稿</vt:lpstr>
      <vt:lpstr>一、语言的符号性质</vt:lpstr>
      <vt:lpstr>PowerPoint 演示文稿</vt:lpstr>
      <vt:lpstr>PowerPoint 演示文稿</vt:lpstr>
      <vt:lpstr>PowerPoint 演示文稿</vt:lpstr>
      <vt:lpstr>PowerPoint 演示文稿</vt:lpstr>
      <vt:lpstr>“语言language”和“言语parole” </vt:lpstr>
      <vt:lpstr>PowerPoint 演示文稿</vt:lpstr>
      <vt:lpstr> 语言的存在方式（语言和言语的联系） </vt:lpstr>
      <vt:lpstr>PowerPoint 演示文稿</vt:lpstr>
      <vt:lpstr>PowerPoint 演示文稿</vt:lpstr>
      <vt:lpstr>PowerPoint 演示文稿</vt:lpstr>
      <vt:lpstr>PowerPoint 演示文稿</vt:lpstr>
      <vt:lpstr>语言学的研究对象是“语言”</vt:lpstr>
      <vt:lpstr>参考语法：从言语中概括语言规则</vt:lpstr>
      <vt:lpstr>PowerPoint 演示文稿</vt:lpstr>
      <vt:lpstr>（二）语言与符号</vt:lpstr>
      <vt:lpstr>1、符号与征候 </vt:lpstr>
      <vt:lpstr>PowerPoint 演示文稿</vt:lpstr>
      <vt:lpstr>PowerPoint 演示文稿</vt:lpstr>
      <vt:lpstr>PowerPoint 演示文稿</vt:lpstr>
      <vt:lpstr>PowerPoint 演示文稿</vt:lpstr>
      <vt:lpstr>PowerPoint 演示文稿</vt:lpstr>
      <vt:lpstr>PowerPoint 演示文稿</vt:lpstr>
      <vt:lpstr>二、语言符号的系统性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三、语言符号系统是人类特有的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延伸阅读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语言是符号系统 </dc:title>
  <dc:creator>俐萍 夏</dc:creator>
  <cp:lastModifiedBy>俐萍 夏</cp:lastModifiedBy>
  <cp:revision>16</cp:revision>
  <dcterms:created xsi:type="dcterms:W3CDTF">2024-03-08T12:58:42Z</dcterms:created>
  <dcterms:modified xsi:type="dcterms:W3CDTF">2024-03-13T03:46:49Z</dcterms:modified>
</cp:coreProperties>
</file>